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3.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4.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6"/>
  </p:notesMasterIdLst>
  <p:handoutMasterIdLst>
    <p:handoutMasterId r:id="rId47"/>
  </p:handoutMasterIdLst>
  <p:sldIdLst>
    <p:sldId id="1583" r:id="rId5"/>
    <p:sldId id="1584" r:id="rId6"/>
    <p:sldId id="1636" r:id="rId7"/>
    <p:sldId id="1630" r:id="rId8"/>
    <p:sldId id="1592" r:id="rId9"/>
    <p:sldId id="1593" r:id="rId10"/>
    <p:sldId id="1594" r:id="rId11"/>
    <p:sldId id="1623" r:id="rId12"/>
    <p:sldId id="1591" r:id="rId13"/>
    <p:sldId id="1597" r:id="rId14"/>
    <p:sldId id="1598" r:id="rId15"/>
    <p:sldId id="1600" r:id="rId16"/>
    <p:sldId id="1599" r:id="rId17"/>
    <p:sldId id="1601" r:id="rId18"/>
    <p:sldId id="1605" r:id="rId19"/>
    <p:sldId id="1615" r:id="rId20"/>
    <p:sldId id="1616" r:id="rId21"/>
    <p:sldId id="1625" r:id="rId22"/>
    <p:sldId id="1614" r:id="rId23"/>
    <p:sldId id="1596" r:id="rId24"/>
    <p:sldId id="1556" r:id="rId25"/>
    <p:sldId id="1559" r:id="rId26"/>
    <p:sldId id="1561" r:id="rId27"/>
    <p:sldId id="1562" r:id="rId28"/>
    <p:sldId id="1563" r:id="rId29"/>
    <p:sldId id="1564" r:id="rId30"/>
    <p:sldId id="1565" r:id="rId31"/>
    <p:sldId id="1633" r:id="rId32"/>
    <p:sldId id="1603" r:id="rId33"/>
    <p:sldId id="1568" r:id="rId34"/>
    <p:sldId id="1569" r:id="rId35"/>
    <p:sldId id="1570" r:id="rId36"/>
    <p:sldId id="1571" r:id="rId37"/>
    <p:sldId id="1602" r:id="rId38"/>
    <p:sldId id="1573" r:id="rId39"/>
    <p:sldId id="1574" r:id="rId40"/>
    <p:sldId id="1634" r:id="rId41"/>
    <p:sldId id="1635" r:id="rId42"/>
    <p:sldId id="1577" r:id="rId43"/>
    <p:sldId id="1585" r:id="rId44"/>
    <p:sldId id="1631"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 Immersion Workshop Template" id="{A073DAE3-B461-442F-A3D3-6642BD875E45}">
          <p14:sldIdLst>
            <p14:sldId id="1583"/>
            <p14:sldId id="1584"/>
            <p14:sldId id="1636"/>
            <p14:sldId id="1630"/>
            <p14:sldId id="1592"/>
            <p14:sldId id="1593"/>
            <p14:sldId id="1594"/>
            <p14:sldId id="1623"/>
            <p14:sldId id="1591"/>
            <p14:sldId id="1597"/>
            <p14:sldId id="1598"/>
            <p14:sldId id="1600"/>
            <p14:sldId id="1599"/>
            <p14:sldId id="1601"/>
            <p14:sldId id="1605"/>
            <p14:sldId id="1615"/>
            <p14:sldId id="1616"/>
            <p14:sldId id="1625"/>
            <p14:sldId id="1614"/>
            <p14:sldId id="1596"/>
            <p14:sldId id="1556"/>
            <p14:sldId id="1559"/>
            <p14:sldId id="1561"/>
            <p14:sldId id="1562"/>
            <p14:sldId id="1563"/>
            <p14:sldId id="1564"/>
            <p14:sldId id="1565"/>
            <p14:sldId id="1633"/>
            <p14:sldId id="1603"/>
            <p14:sldId id="1568"/>
            <p14:sldId id="1569"/>
            <p14:sldId id="1570"/>
            <p14:sldId id="1571"/>
            <p14:sldId id="1602"/>
            <p14:sldId id="1573"/>
            <p14:sldId id="1574"/>
            <p14:sldId id="1634"/>
            <p14:sldId id="1635"/>
            <p14:sldId id="1577"/>
            <p14:sldId id="1585"/>
            <p14:sldId id="16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ushma Vegunta" initials="SV" lastIdx="5" clrIdx="4">
    <p:extLst>
      <p:ext uri="{19B8F6BF-5375-455C-9EA6-DF929625EA0E}">
        <p15:presenceInfo xmlns:p15="http://schemas.microsoft.com/office/powerpoint/2012/main" userId="S-1-5-21-124525095-708259637-1543119021-15190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FFFFFF"/>
    <a:srgbClr val="0078D7"/>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96412" autoAdjust="0"/>
  </p:normalViewPr>
  <p:slideViewPr>
    <p:cSldViewPr>
      <p:cViewPr varScale="1">
        <p:scale>
          <a:sx n="76" d="100"/>
          <a:sy n="76" d="100"/>
        </p:scale>
        <p:origin x="27" y="68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81" d="100"/>
          <a:sy n="81" d="100"/>
        </p:scale>
        <p:origin x="282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7-05-08T17:12:14.826" idx="4">
    <p:pos x="10" y="10"/>
    <p:text>Align title with the slide before (Titles should be in the same position and size as to not distract the audience)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5-08T17:14:46.589" idx="5">
    <p:pos x="411" y="1504"/>
    <p:text>Those bullets are inconsistent with the previous slide. Try to keep your presentation (all details) as consistent as possible as to not distract your audience from the message you want to deliver). Sometimes those details may look very small on a laptop, but on a conference projector, they will be very evident)</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7-05-08T17:09:13.206" idx="1">
    <p:pos x="10" y="10"/>
    <p:text>Use the same slide layout used at the other titles</p:text>
    <p:extLst>
      <p:ext uri="{C676402C-5697-4E1C-873F-D02D1690AC5C}">
        <p15:threadingInfo xmlns:p15="http://schemas.microsoft.com/office/powerpoint/2012/main" timeZoneBias="420"/>
      </p:ext>
    </p:extLst>
  </p:cm>
  <p:cm authorId="4" dt="2017-05-08T17:10:46.258" idx="3">
    <p:pos x="106" y="106"/>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7-05-08T17:10:08.324" idx="2">
    <p:pos x="10" y="10"/>
    <p:text>switch to the same design layout (with the green brain)</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AI Immersion Workshop</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5/8/2017 5:01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AI Immersion Workshop</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5/8/2017 5:01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0767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4242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B959CC-8D70-4485-A1B2-947343399DC8}" type="datetime1">
              <a:rPr lang="en-US" smtClean="0"/>
              <a:t>5/8/2017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95588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86776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3393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a:prstGeom prst="rect">
            <a:avLst/>
          </a:prstGeom>
        </p:spPr>
      </p:sp>
      <p:sp>
        <p:nvSpPr>
          <p:cNvPr id="3" name="Notes Placeholder 2"/>
          <p:cNvSpPr>
            <a:spLocks noGrp="1"/>
          </p:cNvSpPr>
          <p:nvPr>
            <p:ph type="body" idx="1"/>
          </p:nvPr>
        </p:nvSpPr>
        <p:spPr>
          <a:xfrm>
            <a:off x="693420" y="4379595"/>
            <a:ext cx="5547360" cy="414909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27775" y="0"/>
            <a:ext cx="3004820" cy="461010"/>
          </a:xfrm>
          <a:prstGeom prst="rect">
            <a:avLst/>
          </a:prstGeom>
        </p:spPr>
        <p:txBody>
          <a:bodyPr/>
          <a:lstStyle/>
          <a:p>
            <a:fld id="{2CB8296B-8E3A-4B2C-9983-2A2FCC44FCAD}" type="datetime1">
              <a:rPr lang="en-US" smtClean="0"/>
              <a:t>5/8/2017</a:t>
            </a:fld>
            <a:endParaRPr lang="en-US" dirty="0"/>
          </a:p>
        </p:txBody>
      </p:sp>
      <p:sp>
        <p:nvSpPr>
          <p:cNvPr id="5" name="Footer Placeholder 4"/>
          <p:cNvSpPr>
            <a:spLocks noGrp="1"/>
          </p:cNvSpPr>
          <p:nvPr>
            <p:ph type="ftr" sz="quarter" idx="11"/>
          </p:nvPr>
        </p:nvSpPr>
        <p:spPr>
          <a:xfrm>
            <a:off x="0" y="8757590"/>
            <a:ext cx="6240780" cy="461010"/>
          </a:xfrm>
          <a:prstGeom prst="rect">
            <a:avLst/>
          </a:prstGeom>
        </p:spPr>
        <p:txBody>
          <a:bodyPr/>
          <a:lstStyle/>
          <a:p>
            <a:r>
              <a:rPr lang="en-US" dirty="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itchFamily="34" charset="0"/>
              </a:rPr>
            </a:br>
            <a:r>
              <a:rPr lang="en-US" dirty="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240780" y="8757590"/>
            <a:ext cx="691815" cy="461010"/>
          </a:xfrm>
          <a:prstGeom prst="rect">
            <a:avLst/>
          </a:prstGeom>
        </p:spPr>
        <p:txBody>
          <a:bodyPr/>
          <a:lstStyle/>
          <a:p>
            <a:fld id="{8B263312-38AA-4E1E-B2B5-0F8F122B24FE}" type="slidenum">
              <a:rPr lang="en-US" smtClean="0"/>
              <a:pPr/>
              <a:t>14</a:t>
            </a:fld>
            <a:endParaRPr lang="en-US" dirty="0"/>
          </a:p>
        </p:txBody>
      </p:sp>
      <p:sp>
        <p:nvSpPr>
          <p:cNvPr id="8" name="Header Placeholder 7"/>
          <p:cNvSpPr>
            <a:spLocks noGrp="1"/>
          </p:cNvSpPr>
          <p:nvPr>
            <p:ph type="hdr" sz="quarter" idx="13"/>
          </p:nvPr>
        </p:nvSpPr>
        <p:spPr>
          <a:xfrm>
            <a:off x="0" y="0"/>
            <a:ext cx="3004820" cy="461010"/>
          </a:xfrm>
          <a:prstGeom prst="rect">
            <a:avLst/>
          </a:prstGeom>
        </p:spPr>
        <p:txBody>
          <a:bodyPr/>
          <a:lstStyle/>
          <a:p>
            <a:r>
              <a:rPr lang="en-US" dirty="0"/>
              <a:t>Microsoft Consumer Channels and Central Marketing Group</a:t>
            </a:r>
          </a:p>
        </p:txBody>
      </p:sp>
    </p:spTree>
    <p:extLst>
      <p:ext uri="{BB962C8B-B14F-4D97-AF65-F5344CB8AC3E}">
        <p14:creationId xmlns:p14="http://schemas.microsoft.com/office/powerpoint/2010/main" val="203303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533187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B959CC-8D70-4485-A1B2-947343399DC8}" type="datetime1">
              <a:rPr lang="en-US" smtClean="0"/>
              <a:t>5/8/2017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52464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B959CC-8D70-4485-A1B2-947343399DC8}" type="datetime1">
              <a:rPr lang="en-US" smtClean="0"/>
              <a:t>5/8/2017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19389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53858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073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19353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69943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4620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71938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783724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50638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81404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39105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5742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16960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016304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37827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84754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mAP</a:t>
            </a:r>
            <a:r>
              <a:rPr lang="en-US" dirty="0"/>
              <a:t>—mean</a:t>
            </a:r>
            <a:r>
              <a:rPr lang="en-US" baseline="0" dirty="0"/>
              <a:t> of average precision across 21 classes in the dataset</a:t>
            </a:r>
          </a:p>
          <a:p>
            <a:endParaRPr lang="en-US" baseline="0" dirty="0"/>
          </a:p>
          <a:p>
            <a:r>
              <a:rPr lang="en-US" baseline="0" dirty="0"/>
              <a:t>AP—like precision (how many of the boxes you predicted are this class are actually this class?) but also takes into account the ranking of the boxes. It’s worse if you’re wrong when the algorithm was very sure and gave the box a high confidence score than when the box has a low confidence score.</a:t>
            </a:r>
          </a:p>
          <a:p>
            <a:endParaRPr lang="en-US" baseline="0" dirty="0"/>
          </a:p>
          <a:p>
            <a:r>
              <a:rPr lang="en-US" baseline="0" dirty="0"/>
              <a:t>4 point off but lots of stuff we could be doing better</a:t>
            </a:r>
            <a:endParaRPr lang="en-US" dirty="0"/>
          </a:p>
        </p:txBody>
      </p:sp>
      <p:sp>
        <p:nvSpPr>
          <p:cNvPr id="4" name="Slide Number Placeholder 3"/>
          <p:cNvSpPr>
            <a:spLocks noGrp="1"/>
          </p:cNvSpPr>
          <p:nvPr>
            <p:ph type="sldNum" sz="quarter" idx="10"/>
          </p:nvPr>
        </p:nvSpPr>
        <p:spPr/>
        <p:txBody>
          <a:bodyPr/>
          <a:lstStyle/>
          <a:p>
            <a:fld id="{3D163289-5EF1-4012-8090-811563561679}" type="slidenum">
              <a:rPr lang="en-US" smtClean="0"/>
              <a:t>31</a:t>
            </a:fld>
            <a:endParaRPr lang="en-US"/>
          </a:p>
        </p:txBody>
      </p:sp>
    </p:spTree>
    <p:extLst>
      <p:ext uri="{BB962C8B-B14F-4D97-AF65-F5344CB8AC3E}">
        <p14:creationId xmlns:p14="http://schemas.microsoft.com/office/powerpoint/2010/main" val="2682439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163289-5EF1-4012-8090-811563561679}" type="slidenum">
              <a:rPr lang="en-US" smtClean="0"/>
              <a:t>32</a:t>
            </a:fld>
            <a:endParaRPr lang="en-US"/>
          </a:p>
        </p:txBody>
      </p:sp>
    </p:spTree>
    <p:extLst>
      <p:ext uri="{BB962C8B-B14F-4D97-AF65-F5344CB8AC3E}">
        <p14:creationId xmlns:p14="http://schemas.microsoft.com/office/powerpoint/2010/main" val="2105654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163289-5EF1-4012-8090-811563561679}" type="slidenum">
              <a:rPr lang="en-US" smtClean="0"/>
              <a:t>33</a:t>
            </a:fld>
            <a:endParaRPr lang="en-US"/>
          </a:p>
        </p:txBody>
      </p:sp>
    </p:spTree>
    <p:extLst>
      <p:ext uri="{BB962C8B-B14F-4D97-AF65-F5344CB8AC3E}">
        <p14:creationId xmlns:p14="http://schemas.microsoft.com/office/powerpoint/2010/main" val="4149215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15363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891192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631463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96606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0930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5/8/2017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55894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5/8/2017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037554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27F603A-779F-4101-9B83-C34650C566A7}"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220036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749653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43930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t>5/8/2017</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itchFamily="34" charset="0"/>
              </a:rPr>
            </a:br>
            <a:r>
              <a:rPr lang="en-US" dirty="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a:t>Microsoft Consumer Channels and Central Marketing Group</a:t>
            </a:r>
          </a:p>
        </p:txBody>
      </p:sp>
    </p:spTree>
    <p:extLst>
      <p:ext uri="{BB962C8B-B14F-4D97-AF65-F5344CB8AC3E}">
        <p14:creationId xmlns:p14="http://schemas.microsoft.com/office/powerpoint/2010/main" val="1283420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t>5/8/2017</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pitchFamily="34" charset="0"/>
              </a:rPr>
            </a:br>
            <a:r>
              <a:rPr lang="en-US" dirty="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a:t>Microsoft Consumer Channels and Central Marketing Group</a:t>
            </a:r>
          </a:p>
        </p:txBody>
      </p:sp>
    </p:spTree>
    <p:extLst>
      <p:ext uri="{BB962C8B-B14F-4D97-AF65-F5344CB8AC3E}">
        <p14:creationId xmlns:p14="http://schemas.microsoft.com/office/powerpoint/2010/main" val="3692016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8665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5/8/2017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14662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346861" y="1654778"/>
            <a:ext cx="11089614" cy="3989767"/>
          </a:xfrm>
          <a:prstGeom prst="rect">
            <a:avLst/>
          </a:prstGeom>
        </p:spPr>
      </p:pic>
      <p:sp>
        <p:nvSpPr>
          <p:cNvPr id="15" name="Rectangle 14"/>
          <p:cNvSpPr/>
          <p:nvPr userDrawn="1"/>
        </p:nvSpPr>
        <p:spPr bwMode="auto">
          <a:xfrm>
            <a:off x="1112837" y="1654778"/>
            <a:ext cx="7162800" cy="4038600"/>
          </a:xfrm>
          <a:prstGeom prst="rect">
            <a:avLst/>
          </a:prstGeom>
          <a:gradFill>
            <a:gsLst>
              <a:gs pos="44000">
                <a:srgbClr val="FFFFFF"/>
              </a:gs>
              <a:gs pos="100000">
                <a:srgbClr val="FFFFFF">
                  <a:alpha val="0"/>
                </a:srgbClr>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10"/>
          <p:cNvSpPr txBox="1"/>
          <p:nvPr userDrawn="1"/>
        </p:nvSpPr>
        <p:spPr bwMode="black">
          <a:xfrm>
            <a:off x="294215" y="2659062"/>
            <a:ext cx="11887200" cy="1126462"/>
          </a:xfrm>
          <a:prstGeom prst="rect">
            <a:avLst/>
          </a:prstGeom>
          <a:noFill/>
        </p:spPr>
        <p:txBody>
          <a:bodyPr wrap="square" lIns="137160" tIns="146304" rIns="137160" bIns="146304" rtlCol="0">
            <a:spAutoFit/>
          </a:bodyPr>
          <a:lstStyle/>
          <a:p>
            <a:pPr>
              <a:lnSpc>
                <a:spcPct val="90000"/>
              </a:lnSpc>
              <a:spcAft>
                <a:spcPts val="600"/>
              </a:spcAft>
            </a:pPr>
            <a:r>
              <a:rPr lang="en-US" sz="6000" dirty="0">
                <a:gradFill>
                  <a:gsLst>
                    <a:gs pos="5435">
                      <a:schemeClr val="tx1"/>
                    </a:gs>
                    <a:gs pos="15000">
                      <a:schemeClr val="tx1"/>
                    </a:gs>
                  </a:gsLst>
                  <a:lin ang="5400000" scaled="0"/>
                </a:gradFill>
                <a:latin typeface="Segoe UI Light"/>
              </a:rPr>
              <a:t>AI Immersion Workshop</a:t>
            </a:r>
          </a:p>
        </p:txBody>
      </p:sp>
      <p:sp>
        <p:nvSpPr>
          <p:cNvPr id="12" name="TextBox 11"/>
          <p:cNvSpPr txBox="1"/>
          <p:nvPr userDrawn="1"/>
        </p:nvSpPr>
        <p:spPr bwMode="black">
          <a:xfrm>
            <a:off x="294215" y="3649662"/>
            <a:ext cx="10195024" cy="738664"/>
          </a:xfrm>
          <a:prstGeom prst="rect">
            <a:avLst/>
          </a:prstGeom>
          <a:noFill/>
        </p:spPr>
        <p:txBody>
          <a:bodyPr wrap="square" lIns="137160" tIns="146304" rIns="137160" bIns="146304" rtlCol="0">
            <a:spAutoFit/>
          </a:bodyPr>
          <a:lstStyle/>
          <a:p>
            <a:pPr>
              <a:lnSpc>
                <a:spcPct val="90000"/>
              </a:lnSpc>
              <a:spcAft>
                <a:spcPts val="600"/>
              </a:spcAft>
            </a:pPr>
            <a:r>
              <a:rPr lang="en-US" sz="3200" dirty="0">
                <a:gradFill>
                  <a:gsLst>
                    <a:gs pos="5435">
                      <a:schemeClr val="tx1"/>
                    </a:gs>
                    <a:gs pos="15000">
                      <a:schemeClr val="tx1"/>
                    </a:gs>
                  </a:gsLst>
                  <a:lin ang="5400000" scaled="0"/>
                </a:gradFill>
                <a:latin typeface="Segoe UI Light"/>
              </a:rPr>
              <a:t>May 9, 2017</a:t>
            </a:r>
            <a:r>
              <a:rPr lang="en-US" sz="3200" baseline="0" dirty="0">
                <a:gradFill>
                  <a:gsLst>
                    <a:gs pos="5435">
                      <a:schemeClr val="tx1"/>
                    </a:gs>
                    <a:gs pos="15000">
                      <a:schemeClr val="tx1"/>
                    </a:gs>
                  </a:gsLst>
                  <a:lin ang="5400000" scaled="0"/>
                </a:gradFill>
                <a:latin typeface="Segoe UI Light"/>
              </a:rPr>
              <a:t> </a:t>
            </a:r>
            <a:r>
              <a:rPr lang="en-US" sz="3200" dirty="0">
                <a:gradFill>
                  <a:gsLst>
                    <a:gs pos="5435">
                      <a:schemeClr val="tx1"/>
                    </a:gs>
                    <a:gs pos="15000">
                      <a:schemeClr val="tx1"/>
                    </a:gs>
                  </a:gsLst>
                  <a:lin ang="5400000" scaled="0"/>
                </a:gradFill>
                <a:latin typeface="Segoe UI Light"/>
              </a:rPr>
              <a:t>| W Seattle Hotel, Seattle, WA</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2280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661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6316266" y="0"/>
            <a:ext cx="6120209" cy="6994524"/>
          </a:xfrm>
          <a:prstGeom prst="rect">
            <a:avLst/>
          </a:prstGeom>
        </p:spPr>
      </p:pic>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7" y="2125677"/>
            <a:ext cx="7315199" cy="1828786"/>
          </a:xfrm>
          <a:noFill/>
        </p:spPr>
        <p:txBody>
          <a:bodyPr wrap="square" tIns="91440" bIns="91440" anchor="t" anchorCtr="0">
            <a:no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2215"/>
            <a:ext cx="7315199"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40" r:id="rId3"/>
    <p:sldLayoutId id="2147484241" r:id="rId4"/>
    <p:sldLayoutId id="2147484474" r:id="rId5"/>
    <p:sldLayoutId id="2147484245" r:id="rId6"/>
    <p:sldLayoutId id="2147484247" r:id="rId7"/>
    <p:sldLayoutId id="2147484249" r:id="rId8"/>
    <p:sldLayoutId id="2147484250" r:id="rId9"/>
    <p:sldLayoutId id="2147484264" r:id="rId10"/>
    <p:sldLayoutId id="2147484251" r:id="rId11"/>
    <p:sldLayoutId id="2147484475" r:id="rId12"/>
    <p:sldLayoutId id="2147484463" r:id="rId13"/>
    <p:sldLayoutId id="2147484256" r:id="rId14"/>
    <p:sldLayoutId id="2147484257" r:id="rId15"/>
    <p:sldLayoutId id="2147484260" r:id="rId16"/>
    <p:sldLayoutId id="2147484299" r:id="rId17"/>
    <p:sldLayoutId id="2147484263" r:id="rId18"/>
    <p:sldLayoutId id="214748447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31.gif"/><Relationship Id="rId5" Type="http://schemas.openxmlformats.org/officeDocument/2006/relationships/image" Target="../media/image30.jpe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31.gif"/></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31.gif"/><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zure/ImageSimilarityUsingCntk"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comments" Target="../comments/comment2.xml"/><Relationship Id="rId5" Type="http://schemas.openxmlformats.org/officeDocument/2006/relationships/image" Target="../media/image29.png"/><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53.jp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jpg"/><Relationship Id="rId7" Type="http://schemas.openxmlformats.org/officeDocument/2006/relationships/image" Target="../media/image66.jp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jpg"/></Relationships>
</file>

<file path=ppt/slides/_rels/slide33.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ObjectDetectionUsingCntk"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comments" Target="../comments/comment1.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969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267267" y="3597003"/>
            <a:ext cx="2339340" cy="1564434"/>
          </a:xfrm>
          <a:prstGeom prst="rect">
            <a:avLst/>
          </a:prstGeom>
        </p:spPr>
      </p:pic>
      <p:sp>
        <p:nvSpPr>
          <p:cNvPr id="2" name="Text Placeholder 1"/>
          <p:cNvSpPr>
            <a:spLocks noGrp="1"/>
          </p:cNvSpPr>
          <p:nvPr>
            <p:ph type="body" sz="quarter" idx="10"/>
          </p:nvPr>
        </p:nvSpPr>
        <p:spPr>
          <a:xfrm>
            <a:off x="274638" y="1212850"/>
            <a:ext cx="11887200" cy="3323987"/>
          </a:xfrm>
        </p:spPr>
        <p:txBody>
          <a:bodyPr/>
          <a:lstStyle/>
          <a:p>
            <a:pPr marL="0" indent="0">
              <a:buNone/>
            </a:pPr>
            <a:endParaRPr lang="en-US" sz="3600" dirty="0"/>
          </a:p>
          <a:p>
            <a:pPr marL="0" indent="0">
              <a:buNone/>
            </a:pPr>
            <a:r>
              <a:rPr lang="en-US" sz="3600" dirty="0"/>
              <a:t>Deer classifier:</a:t>
            </a:r>
            <a:endParaRPr lang="en-US" sz="2000" dirty="0"/>
          </a:p>
          <a:p>
            <a:pPr lvl="1"/>
            <a:r>
              <a:rPr lang="en-US" sz="2000" dirty="0">
                <a:latin typeface="+mj-lt"/>
              </a:rPr>
              <a:t>Build a system to recognize if a deer is in the image</a:t>
            </a:r>
          </a:p>
          <a:p>
            <a:pPr lvl="1"/>
            <a:r>
              <a:rPr lang="en-US" sz="2000" dirty="0">
                <a:latin typeface="+mj-lt"/>
              </a:rPr>
              <a:t>Before 2012: hard-code manual rules that a deer has legs + eyes + </a:t>
            </a:r>
            <a:r>
              <a:rPr lang="en-US" sz="2000" dirty="0" err="1">
                <a:latin typeface="+mj-lt"/>
              </a:rPr>
              <a:t>etc</a:t>
            </a:r>
            <a:r>
              <a:rPr lang="en-US" sz="2000" dirty="0">
                <a:latin typeface="+mj-lt"/>
              </a:rPr>
              <a:t> (e.g. Pictorial Structures)</a:t>
            </a:r>
          </a:p>
          <a:p>
            <a:pPr lvl="1"/>
            <a:r>
              <a:rPr lang="en-US" sz="2000" dirty="0">
                <a:latin typeface="+mj-lt"/>
              </a:rPr>
              <a:t>Deep learning: use positive and negative training examples to learn these rules automatically</a:t>
            </a:r>
          </a:p>
          <a:p>
            <a:pPr lvl="1"/>
            <a:endParaRPr lang="en-US" sz="2000" dirty="0">
              <a:latin typeface="+mj-lt"/>
            </a:endParaRPr>
          </a:p>
          <a:p>
            <a:pPr lvl="1"/>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Image classification</a:t>
            </a:r>
          </a:p>
        </p:txBody>
      </p:sp>
      <p:sp>
        <p:nvSpPr>
          <p:cNvPr id="5" name="Rectangle 4"/>
          <p:cNvSpPr/>
          <p:nvPr/>
        </p:nvSpPr>
        <p:spPr>
          <a:xfrm>
            <a:off x="1417637" y="6353632"/>
            <a:ext cx="4038600" cy="338554"/>
          </a:xfrm>
          <a:prstGeom prst="rect">
            <a:avLst/>
          </a:prstGeom>
        </p:spPr>
        <p:txBody>
          <a:bodyPr wrap="square">
            <a:spAutoFit/>
          </a:bodyPr>
          <a:lstStyle/>
          <a:p>
            <a:pPr lvl="1" algn="ctr"/>
            <a:r>
              <a:rPr lang="en-US" sz="1600" dirty="0"/>
              <a:t>Positive training examples</a:t>
            </a:r>
          </a:p>
        </p:txBody>
      </p:sp>
      <p:sp>
        <p:nvSpPr>
          <p:cNvPr id="6" name="Rectangle 5"/>
          <p:cNvSpPr/>
          <p:nvPr/>
        </p:nvSpPr>
        <p:spPr>
          <a:xfrm>
            <a:off x="7336644" y="6359108"/>
            <a:ext cx="4038600" cy="338554"/>
          </a:xfrm>
          <a:prstGeom prst="rect">
            <a:avLst/>
          </a:prstGeom>
        </p:spPr>
        <p:txBody>
          <a:bodyPr wrap="square">
            <a:spAutoFit/>
          </a:bodyPr>
          <a:lstStyle/>
          <a:p>
            <a:pPr lvl="1" algn="ctr"/>
            <a:r>
              <a:rPr lang="en-US" sz="1600" dirty="0"/>
              <a:t>Negative training example</a:t>
            </a:r>
          </a:p>
        </p:txBody>
      </p:sp>
      <p:cxnSp>
        <p:nvCxnSpPr>
          <p:cNvPr id="18" name="Straight Connector 17"/>
          <p:cNvCxnSpPr/>
          <p:nvPr/>
        </p:nvCxnSpPr>
        <p:spPr>
          <a:xfrm flipV="1">
            <a:off x="6534987" y="3976026"/>
            <a:ext cx="0" cy="2314502"/>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628057" y="4625122"/>
            <a:ext cx="2030383" cy="1542922"/>
          </a:xfrm>
          <a:prstGeom prst="rect">
            <a:avLst/>
          </a:prstGeom>
        </p:spPr>
      </p:pic>
      <p:pic>
        <p:nvPicPr>
          <p:cNvPr id="15" name="Picture 14"/>
          <p:cNvPicPr>
            <a:picLocks noChangeAspect="1"/>
          </p:cNvPicPr>
          <p:nvPr/>
        </p:nvPicPr>
        <p:blipFill>
          <a:blip r:embed="rId5"/>
          <a:stretch>
            <a:fillRect/>
          </a:stretch>
        </p:blipFill>
        <p:spPr>
          <a:xfrm>
            <a:off x="4075176" y="4217324"/>
            <a:ext cx="1624584" cy="1950720"/>
          </a:xfrm>
          <a:prstGeom prst="rect">
            <a:avLst/>
          </a:prstGeom>
        </p:spPr>
      </p:pic>
      <p:pic>
        <p:nvPicPr>
          <p:cNvPr id="20" name="Picture 19"/>
          <p:cNvPicPr>
            <a:picLocks noChangeAspect="1"/>
          </p:cNvPicPr>
          <p:nvPr/>
        </p:nvPicPr>
        <p:blipFill>
          <a:blip r:embed="rId6"/>
          <a:stretch>
            <a:fillRect/>
          </a:stretch>
        </p:blipFill>
        <p:spPr>
          <a:xfrm>
            <a:off x="6944074" y="4690591"/>
            <a:ext cx="2238783" cy="1492522"/>
          </a:xfrm>
          <a:prstGeom prst="rect">
            <a:avLst/>
          </a:prstGeom>
        </p:spPr>
      </p:pic>
      <p:pic>
        <p:nvPicPr>
          <p:cNvPr id="27" name="Picture 26"/>
          <p:cNvPicPr>
            <a:picLocks noChangeAspect="1"/>
          </p:cNvPicPr>
          <p:nvPr/>
        </p:nvPicPr>
        <p:blipFill>
          <a:blip r:embed="rId7"/>
          <a:stretch>
            <a:fillRect/>
          </a:stretch>
        </p:blipFill>
        <p:spPr>
          <a:xfrm>
            <a:off x="10330952" y="3949451"/>
            <a:ext cx="1373685" cy="2060527"/>
          </a:xfrm>
          <a:prstGeom prst="rect">
            <a:avLst/>
          </a:prstGeom>
        </p:spPr>
      </p:pic>
      <p:pic>
        <p:nvPicPr>
          <p:cNvPr id="29" name="Picture 28"/>
          <p:cNvPicPr>
            <a:picLocks noChangeAspect="1"/>
          </p:cNvPicPr>
          <p:nvPr/>
        </p:nvPicPr>
        <p:blipFill>
          <a:blip r:embed="rId8"/>
          <a:stretch>
            <a:fillRect/>
          </a:stretch>
        </p:blipFill>
        <p:spPr>
          <a:xfrm>
            <a:off x="8092169" y="3949451"/>
            <a:ext cx="1960015" cy="1102508"/>
          </a:xfrm>
          <a:prstGeom prst="rect">
            <a:avLst/>
          </a:prstGeom>
        </p:spPr>
      </p:pic>
      <p:pic>
        <p:nvPicPr>
          <p:cNvPr id="31" name="Picture 30"/>
          <p:cNvPicPr>
            <a:picLocks noChangeAspect="1"/>
          </p:cNvPicPr>
          <p:nvPr/>
        </p:nvPicPr>
        <p:blipFill>
          <a:blip r:embed="rId9"/>
          <a:stretch>
            <a:fillRect/>
          </a:stretch>
        </p:blipFill>
        <p:spPr>
          <a:xfrm>
            <a:off x="9303714" y="5192684"/>
            <a:ext cx="1155596" cy="1155596"/>
          </a:xfrm>
          <a:prstGeom prst="rect">
            <a:avLst/>
          </a:prstGeom>
        </p:spPr>
      </p:pic>
    </p:spTree>
    <p:extLst>
      <p:ext uri="{BB962C8B-B14F-4D97-AF65-F5344CB8AC3E}">
        <p14:creationId xmlns:p14="http://schemas.microsoft.com/office/powerpoint/2010/main" val="720602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12161838" cy="2991588"/>
          </a:xfrm>
        </p:spPr>
        <p:txBody>
          <a:bodyPr/>
          <a:lstStyle/>
          <a:p>
            <a:pPr marL="0" indent="0">
              <a:buNone/>
            </a:pPr>
            <a:endParaRPr lang="en-US" sz="3600" dirty="0"/>
          </a:p>
          <a:p>
            <a:pPr lvl="1"/>
            <a:endParaRPr lang="en-US" sz="2000" dirty="0">
              <a:latin typeface="+mj-lt"/>
            </a:endParaRPr>
          </a:p>
          <a:p>
            <a:pPr lvl="1"/>
            <a:r>
              <a:rPr lang="en-US" sz="2000" dirty="0">
                <a:latin typeface="+mj-lt"/>
              </a:rPr>
              <a:t>Use a state-of-the-art Deep Neural Network, such as ResNet architecture</a:t>
            </a:r>
          </a:p>
          <a:p>
            <a:pPr lvl="1"/>
            <a:r>
              <a:rPr lang="en-US" sz="2000" dirty="0">
                <a:latin typeface="+mj-lt"/>
              </a:rPr>
              <a:t>Pre-train DNN on ImageNet (contains millions of images with ground truth labels)</a:t>
            </a:r>
          </a:p>
          <a:p>
            <a:pPr marL="342900" lvl="1" indent="0">
              <a:buNone/>
            </a:pPr>
            <a:br>
              <a:rPr lang="en-US" sz="2000" b="1" dirty="0">
                <a:latin typeface="+mj-lt"/>
              </a:rPr>
            </a:br>
            <a:r>
              <a:rPr lang="en-US" sz="2000" b="1" dirty="0">
                <a:latin typeface="+mj-lt"/>
              </a:rPr>
              <a:t>Option 1:</a:t>
            </a:r>
            <a:r>
              <a:rPr lang="en-US" sz="2000" dirty="0">
                <a:latin typeface="+mj-lt"/>
              </a:rPr>
              <a:t> Keep DNN fixed, classification using SVM </a:t>
            </a:r>
            <a:r>
              <a:rPr lang="en-US" sz="2000" dirty="0">
                <a:latin typeface="Wingdings 3" panose="05040102010807070707" pitchFamily="18" charset="2"/>
              </a:rPr>
              <a:t>g</a:t>
            </a:r>
            <a:r>
              <a:rPr lang="en-US" sz="2000" dirty="0">
                <a:latin typeface="+mj-lt"/>
              </a:rPr>
              <a:t> simple, no GPU required, often good accuracies</a:t>
            </a:r>
          </a:p>
          <a:p>
            <a:pPr marL="342900" lvl="1" indent="0">
              <a:buNone/>
            </a:pPr>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DNN Featurizer</a:t>
            </a:r>
          </a:p>
        </p:txBody>
      </p:sp>
      <p:cxnSp>
        <p:nvCxnSpPr>
          <p:cNvPr id="17" name="Straight Arrow Connector 16"/>
          <p:cNvCxnSpPr/>
          <p:nvPr/>
        </p:nvCxnSpPr>
        <p:spPr>
          <a:xfrm>
            <a:off x="8796858" y="4868862"/>
            <a:ext cx="9525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6" name="TextBox 15"/>
          <p:cNvSpPr txBox="1"/>
          <p:nvPr/>
        </p:nvSpPr>
        <p:spPr>
          <a:xfrm>
            <a:off x="7115496" y="5813599"/>
            <a:ext cx="1413079"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Binary SVM</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classifier</a:t>
            </a:r>
          </a:p>
        </p:txBody>
      </p:sp>
      <p:pic>
        <p:nvPicPr>
          <p:cNvPr id="18" name="Picture 8" descr="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01626" y="4020400"/>
            <a:ext cx="1746830" cy="169692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Artificial neural network.sv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57399" y="5813728"/>
            <a:ext cx="1892185"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Featurization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sp>
        <p:nvSpPr>
          <p:cNvPr id="6" name="Rectangle 5"/>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19" name="Picture 2" descr="http://www.fun-stuff-to-do.com/images/my-funny-dear-or-deer-dog-santas-got-a-new-reindeer-21464584.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03878" y="4693405"/>
            <a:ext cx="1929359" cy="324682"/>
          </a:xfrm>
          <a:prstGeom prst="rect">
            <a:avLst/>
          </a:prstGeom>
        </p:spPr>
      </p:pic>
      <p:sp>
        <p:nvSpPr>
          <p:cNvPr id="7" name="Rectangle 6"/>
          <p:cNvSpPr/>
          <p:nvPr/>
        </p:nvSpPr>
        <p:spPr bwMode="auto">
          <a:xfrm>
            <a:off x="5636408" y="441545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6218237"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65837" y="451119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spTree>
    <p:extLst>
      <p:ext uri="{BB962C8B-B14F-4D97-AF65-F5344CB8AC3E}">
        <p14:creationId xmlns:p14="http://schemas.microsoft.com/office/powerpoint/2010/main" val="843496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Published results</a:t>
            </a:r>
          </a:p>
        </p:txBody>
      </p:sp>
      <p:pic>
        <p:nvPicPr>
          <p:cNvPr id="4" name="Picture 3"/>
          <p:cNvPicPr>
            <a:picLocks noChangeAspect="1"/>
          </p:cNvPicPr>
          <p:nvPr/>
        </p:nvPicPr>
        <p:blipFill>
          <a:blip r:embed="rId3"/>
          <a:stretch>
            <a:fillRect/>
          </a:stretch>
        </p:blipFill>
        <p:spPr>
          <a:xfrm>
            <a:off x="4585738" y="4183062"/>
            <a:ext cx="5583238" cy="2291444"/>
          </a:xfrm>
          <a:prstGeom prst="rect">
            <a:avLst/>
          </a:prstGeom>
        </p:spPr>
      </p:pic>
      <p:sp>
        <p:nvSpPr>
          <p:cNvPr id="8" name="Text Placeholder 1"/>
          <p:cNvSpPr>
            <a:spLocks noGrp="1"/>
          </p:cNvSpPr>
          <p:nvPr>
            <p:ph type="body" sz="quarter" idx="10"/>
          </p:nvPr>
        </p:nvSpPr>
        <p:spPr>
          <a:xfrm>
            <a:off x="274637" y="1212850"/>
            <a:ext cx="11963399" cy="3330142"/>
          </a:xfrm>
        </p:spPr>
        <p:txBody>
          <a:bodyPr/>
          <a:lstStyle/>
          <a:p>
            <a:pPr marL="0" indent="0">
              <a:buNone/>
            </a:pPr>
            <a:endParaRPr lang="en-US" sz="3600" dirty="0"/>
          </a:p>
          <a:p>
            <a:pPr marL="0" indent="0">
              <a:buNone/>
            </a:pPr>
            <a:endParaRPr lang="en-US" sz="2000" dirty="0"/>
          </a:p>
          <a:p>
            <a:pPr marL="0" indent="0">
              <a:buNone/>
            </a:pPr>
            <a:endParaRPr lang="en-US" sz="2000" dirty="0"/>
          </a:p>
          <a:p>
            <a:pPr lvl="1"/>
            <a:r>
              <a:rPr lang="en-US" sz="2000" dirty="0">
                <a:latin typeface="+mj-lt"/>
              </a:rPr>
              <a:t>Many papers looking into options 1 and 2, e.g.: “</a:t>
            </a:r>
            <a:r>
              <a:rPr lang="en-US" sz="2000" i="1" dirty="0">
                <a:latin typeface="+mj-lt"/>
              </a:rPr>
              <a:t>CNN features off-the-shelf: an astounding baseline for recognition</a:t>
            </a:r>
            <a:r>
              <a:rPr lang="en-US" sz="2000" dirty="0">
                <a:latin typeface="+mj-lt"/>
              </a:rPr>
              <a:t>” by </a:t>
            </a:r>
            <a:r>
              <a:rPr lang="en-US" sz="2000" dirty="0" err="1">
                <a:latin typeface="+mj-lt"/>
              </a:rPr>
              <a:t>Razavian</a:t>
            </a:r>
            <a:r>
              <a:rPr lang="en-US" sz="2000" dirty="0">
                <a:latin typeface="+mj-lt"/>
              </a:rPr>
              <a:t> et. al. [2014]</a:t>
            </a:r>
          </a:p>
          <a:p>
            <a:pPr lvl="1"/>
            <a:r>
              <a:rPr lang="en-US" sz="2000" dirty="0">
                <a:latin typeface="+mj-lt"/>
              </a:rPr>
              <a:t>Using a pre-trained DNN shown to achieve very good results in a large variety of tasks</a:t>
            </a:r>
          </a:p>
          <a:p>
            <a:pPr lvl="1"/>
            <a:r>
              <a:rPr lang="en-US" sz="2000" dirty="0">
                <a:latin typeface="+mj-lt"/>
              </a:rPr>
              <a:t>High accuracy especially if images are similar to ImageNet</a:t>
            </a:r>
          </a:p>
          <a:p>
            <a:pPr marL="342900" lvl="1" indent="0">
              <a:buNone/>
            </a:pPr>
            <a:endParaRPr lang="en-US" sz="2000" dirty="0">
              <a:latin typeface="+mj-lt"/>
            </a:endParaRPr>
          </a:p>
          <a:p>
            <a:pPr marL="342900" lvl="1" indent="0">
              <a:buNone/>
            </a:pPr>
            <a:endParaRPr lang="en-US" sz="2000" dirty="0">
              <a:latin typeface="+mj-lt"/>
            </a:endParaRPr>
          </a:p>
        </p:txBody>
      </p:sp>
      <p:sp>
        <p:nvSpPr>
          <p:cNvPr id="9" name="TextBox 8"/>
          <p:cNvSpPr txBox="1"/>
          <p:nvPr/>
        </p:nvSpPr>
        <p:spPr>
          <a:xfrm>
            <a:off x="1798637" y="4062860"/>
            <a:ext cx="2819400" cy="1181862"/>
          </a:xfrm>
          <a:prstGeom prst="rect">
            <a:avLst/>
          </a:prstGeom>
          <a:noFill/>
        </p:spPr>
        <p:txBody>
          <a:bodyPr wrap="square" lIns="182880" tIns="146304" rIns="182880" bIns="146304" rtlCol="0">
            <a:spAutoFit/>
          </a:bodyPr>
          <a:lstStyle/>
          <a:p>
            <a:pPr algn="r">
              <a:lnSpc>
                <a:spcPct val="90000"/>
              </a:lnSpc>
              <a:spcAft>
                <a:spcPts val="600"/>
              </a:spcAft>
            </a:pPr>
            <a:r>
              <a:rPr lang="en-US" sz="1600" dirty="0">
                <a:gradFill>
                  <a:gsLst>
                    <a:gs pos="2917">
                      <a:schemeClr val="tx1"/>
                    </a:gs>
                    <a:gs pos="30000">
                      <a:schemeClr val="tx1"/>
                    </a:gs>
                  </a:gsLst>
                  <a:lin ang="5400000" scaled="0"/>
                </a:gradFill>
              </a:rPr>
              <a:t>Competitive results from [1] using a pre-trained DNN without retraining (option 1) </a:t>
            </a:r>
          </a:p>
        </p:txBody>
      </p:sp>
    </p:spTree>
    <p:extLst>
      <p:ext uri="{BB962C8B-B14F-4D97-AF65-F5344CB8AC3E}">
        <p14:creationId xmlns:p14="http://schemas.microsoft.com/office/powerpoint/2010/main" val="854954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12161838" cy="3268587"/>
          </a:xfrm>
        </p:spPr>
        <p:txBody>
          <a:bodyPr/>
          <a:lstStyle/>
          <a:p>
            <a:pPr marL="0" indent="0">
              <a:buNone/>
            </a:pPr>
            <a:endParaRPr lang="en-US" sz="3600" dirty="0"/>
          </a:p>
          <a:p>
            <a:pPr lvl="1"/>
            <a:endParaRPr lang="en-US" sz="2000" b="1" dirty="0">
              <a:latin typeface="+mj-lt"/>
            </a:endParaRPr>
          </a:p>
          <a:p>
            <a:pPr marL="342900" lvl="1" indent="0">
              <a:buNone/>
            </a:pPr>
            <a:r>
              <a:rPr lang="en-US" sz="2000" b="1" dirty="0">
                <a:latin typeface="+mj-lt"/>
              </a:rPr>
              <a:t>Option 2</a:t>
            </a:r>
            <a:r>
              <a:rPr lang="en-US" sz="2000" dirty="0">
                <a:latin typeface="+mj-lt"/>
              </a:rPr>
              <a:t>: add classification to DNN and retrain full network using new dataset</a:t>
            </a:r>
          </a:p>
          <a:p>
            <a:pPr marL="342900" lvl="1" indent="0">
              <a:buNone/>
            </a:pPr>
            <a:br>
              <a:rPr lang="en-US" sz="2000" dirty="0">
                <a:latin typeface="Wingdings 3" panose="05040102010807070707" pitchFamily="18" charset="2"/>
              </a:rPr>
            </a:br>
            <a:r>
              <a:rPr lang="en-US" sz="2000" dirty="0">
                <a:latin typeface="Wingdings 3" panose="05040102010807070707" pitchFamily="18" charset="2"/>
              </a:rPr>
              <a:t>g</a:t>
            </a:r>
            <a:r>
              <a:rPr lang="en-US" sz="2000" dirty="0">
                <a:latin typeface="+mj-lt"/>
              </a:rPr>
              <a:t> Pro: improvement in accuracy especially if the task-specific images are very different from ImageNet and without the needing a large number of training examples.</a:t>
            </a:r>
          </a:p>
          <a:p>
            <a:pPr marL="342900" lvl="1" indent="0">
              <a:buNone/>
            </a:pPr>
            <a:r>
              <a:rPr lang="en-US" sz="2000" dirty="0">
                <a:latin typeface="Wingdings 3" panose="05040102010807070707" pitchFamily="18" charset="2"/>
              </a:rPr>
              <a:t>g</a:t>
            </a:r>
            <a:r>
              <a:rPr lang="en-US" sz="2000" dirty="0">
                <a:latin typeface="+mj-lt"/>
              </a:rPr>
              <a:t> Con: GPU, much slower to train, requires expert knowledge</a:t>
            </a:r>
          </a:p>
          <a:p>
            <a:pPr marL="342900" lvl="1" indent="0">
              <a:buNone/>
            </a:pPr>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DNN Featurizer</a:t>
            </a:r>
          </a:p>
        </p:txBody>
      </p:sp>
      <p:cxnSp>
        <p:nvCxnSpPr>
          <p:cNvPr id="24" name="Straight Arrow Connector 23"/>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27" name="Picture 2" descr="http://www.fun-stuff-to-do.com/images/my-funny-dear-or-deer-dog-santas-got-a-new-reindeer-21464584.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a:off x="6599237" y="4868862"/>
            <a:ext cx="315012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003878" y="4693405"/>
            <a:ext cx="1929359" cy="324682"/>
          </a:xfrm>
          <a:prstGeom prst="rect">
            <a:avLst/>
          </a:prstGeom>
        </p:spPr>
      </p:pic>
      <p:pic>
        <p:nvPicPr>
          <p:cNvPr id="31" name="Picture 4" descr="Artificial neural network.sv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4" name="TextBox 13"/>
          <p:cNvSpPr txBox="1"/>
          <p:nvPr/>
        </p:nvSpPr>
        <p:spPr>
          <a:xfrm>
            <a:off x="3638644" y="5813728"/>
            <a:ext cx="312970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Featurization and classification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spTree>
    <p:extLst>
      <p:ext uri="{BB962C8B-B14F-4D97-AF65-F5344CB8AC3E}">
        <p14:creationId xmlns:p14="http://schemas.microsoft.com/office/powerpoint/2010/main" val="471948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608637" y="1505806"/>
            <a:ext cx="6248400" cy="4354753"/>
          </a:xfrm>
          <a:prstGeom prst="rect">
            <a:avLst/>
          </a:prstGeom>
        </p:spPr>
      </p:pic>
      <p:sp>
        <p:nvSpPr>
          <p:cNvPr id="11" name="Text Placeholder 1"/>
          <p:cNvSpPr>
            <a:spLocks noGrp="1"/>
          </p:cNvSpPr>
          <p:nvPr>
            <p:ph type="body" sz="quarter" idx="10"/>
          </p:nvPr>
        </p:nvSpPr>
        <p:spPr>
          <a:xfrm>
            <a:off x="274638" y="1212850"/>
            <a:ext cx="4114799" cy="4579715"/>
          </a:xfrm>
        </p:spPr>
        <p:txBody>
          <a:bodyPr/>
          <a:lstStyle/>
          <a:p>
            <a:endParaRPr lang="en-US" sz="3600" dirty="0"/>
          </a:p>
          <a:p>
            <a:pPr marL="0" indent="0">
              <a:buNone/>
            </a:pPr>
            <a:endParaRPr lang="en-US" sz="3600" dirty="0"/>
          </a:p>
          <a:p>
            <a:pPr marL="0" indent="0">
              <a:buNone/>
            </a:pPr>
            <a:endParaRPr lang="en-US" sz="3600" dirty="0"/>
          </a:p>
          <a:p>
            <a:pPr lvl="1"/>
            <a:r>
              <a:rPr lang="en-US" sz="2000" dirty="0">
                <a:latin typeface="+mj-lt"/>
              </a:rPr>
              <a:t>Research dataset with &gt;10 million images</a:t>
            </a:r>
          </a:p>
          <a:p>
            <a:pPr lvl="1"/>
            <a:r>
              <a:rPr lang="en-US" sz="2000" dirty="0">
                <a:latin typeface="+mj-lt"/>
              </a:rPr>
              <a:t>Each image annotated with </a:t>
            </a:r>
            <a:r>
              <a:rPr lang="en-US" sz="2000" u="sng" dirty="0">
                <a:latin typeface="+mj-lt"/>
              </a:rPr>
              <a:t>exactly</a:t>
            </a:r>
            <a:r>
              <a:rPr lang="en-US" sz="2000" dirty="0">
                <a:latin typeface="+mj-lt"/>
              </a:rPr>
              <a:t> one label (of the main object in the image) </a:t>
            </a:r>
          </a:p>
          <a:p>
            <a:pPr lvl="1"/>
            <a:r>
              <a:rPr lang="en-US" sz="2000" dirty="0">
                <a:latin typeface="+mj-lt"/>
              </a:rPr>
              <a:t>Wide range of labels, e.g.</a:t>
            </a:r>
            <a:br>
              <a:rPr lang="en-US" sz="2000" dirty="0">
                <a:latin typeface="+mj-lt"/>
              </a:rPr>
            </a:br>
            <a:r>
              <a:rPr lang="en-US" sz="2000" dirty="0">
                <a:latin typeface="+mj-lt"/>
              </a:rPr>
              <a:t>101 different hunting dog breeds</a:t>
            </a:r>
            <a:br>
              <a:rPr lang="en-US" sz="2000" dirty="0">
                <a:latin typeface="+mj-lt"/>
              </a:rPr>
            </a:br>
            <a:endParaRPr lang="en-US" sz="2000" dirty="0"/>
          </a:p>
        </p:txBody>
      </p:sp>
      <p:sp>
        <p:nvSpPr>
          <p:cNvPr id="12" name="Title 2"/>
          <p:cNvSpPr>
            <a:spLocks noGrp="1"/>
          </p:cNvSpPr>
          <p:nvPr>
            <p:ph type="title"/>
          </p:nvPr>
        </p:nvSpPr>
        <p:spPr>
          <a:xfrm>
            <a:off x="274639" y="295274"/>
            <a:ext cx="11889564" cy="917575"/>
          </a:xfrm>
        </p:spPr>
        <p:txBody>
          <a:bodyPr/>
          <a:lstStyle/>
          <a:p>
            <a:r>
              <a:rPr lang="en-US" dirty="0"/>
              <a:t>ImageNet dataset</a:t>
            </a:r>
          </a:p>
        </p:txBody>
      </p:sp>
      <p:cxnSp>
        <p:nvCxnSpPr>
          <p:cNvPr id="3" name="Straight Arrow Connector 2"/>
          <p:cNvCxnSpPr/>
          <p:nvPr/>
        </p:nvCxnSpPr>
        <p:spPr>
          <a:xfrm flipV="1">
            <a:off x="4541837" y="2811462"/>
            <a:ext cx="1600200" cy="1066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180137" y="5860559"/>
            <a:ext cx="510540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ImageNet taxonomy with example images for “English foxhound”</a:t>
            </a:r>
          </a:p>
        </p:txBody>
      </p:sp>
      <p:pic>
        <p:nvPicPr>
          <p:cNvPr id="10" name="Picture 9"/>
          <p:cNvPicPr>
            <a:picLocks noChangeAspect="1"/>
          </p:cNvPicPr>
          <p:nvPr/>
        </p:nvPicPr>
        <p:blipFill>
          <a:blip r:embed="rId4"/>
          <a:stretch>
            <a:fillRect/>
          </a:stretch>
        </p:blipFill>
        <p:spPr>
          <a:xfrm>
            <a:off x="729473" y="2278943"/>
            <a:ext cx="3050364" cy="640576"/>
          </a:xfrm>
          <a:prstGeom prst="rect">
            <a:avLst/>
          </a:prstGeom>
        </p:spPr>
      </p:pic>
    </p:spTree>
    <p:extLst>
      <p:ext uri="{BB962C8B-B14F-4D97-AF65-F5344CB8AC3E}">
        <p14:creationId xmlns:p14="http://schemas.microsoft.com/office/powerpoint/2010/main" val="3244485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Similarity</a:t>
            </a:r>
          </a:p>
        </p:txBody>
      </p:sp>
    </p:spTree>
    <p:extLst>
      <p:ext uri="{BB962C8B-B14F-4D97-AF65-F5344CB8AC3E}">
        <p14:creationId xmlns:p14="http://schemas.microsoft.com/office/powerpoint/2010/main" val="123866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12161838" cy="2653034"/>
          </a:xfrm>
        </p:spPr>
        <p:txBody>
          <a:bodyPr/>
          <a:lstStyle/>
          <a:p>
            <a:pPr marL="0" indent="0">
              <a:buNone/>
            </a:pPr>
            <a:endParaRPr lang="en-US" sz="3600" dirty="0"/>
          </a:p>
          <a:p>
            <a:pPr lvl="1"/>
            <a:endParaRPr lang="en-US" sz="2000" dirty="0">
              <a:latin typeface="+mj-lt"/>
            </a:endParaRPr>
          </a:p>
          <a:p>
            <a:pPr marL="228600" lvl="1" indent="0">
              <a:buNone/>
            </a:pPr>
            <a:br>
              <a:rPr lang="en-US" sz="2000" dirty="0">
                <a:latin typeface="+mj-lt"/>
              </a:rPr>
            </a:br>
            <a:endParaRPr lang="en-US" sz="2000" dirty="0">
              <a:latin typeface="+mj-lt"/>
            </a:endParaRPr>
          </a:p>
          <a:p>
            <a:pPr lvl="1"/>
            <a:r>
              <a:rPr lang="en-US" sz="2000" dirty="0">
                <a:latin typeface="+mj-lt"/>
              </a:rPr>
              <a:t>Pipeline from image classification</a:t>
            </a:r>
          </a:p>
          <a:p>
            <a:pPr marL="342900" lvl="1" indent="0">
              <a:buNone/>
            </a:pPr>
            <a:endParaRPr lang="en-US" sz="2000" dirty="0"/>
          </a:p>
          <a:p>
            <a:pPr marL="342900" lvl="1" indent="0">
              <a:buNone/>
            </a:pPr>
            <a:endParaRPr lang="en-US" sz="2000" dirty="0">
              <a:latin typeface="+mj-lt"/>
            </a:endParaRPr>
          </a:p>
        </p:txBody>
      </p:sp>
      <p:sp>
        <p:nvSpPr>
          <p:cNvPr id="3" name="Title 2"/>
          <p:cNvSpPr>
            <a:spLocks noGrp="1"/>
          </p:cNvSpPr>
          <p:nvPr>
            <p:ph type="title"/>
          </p:nvPr>
        </p:nvSpPr>
        <p:spPr/>
        <p:txBody>
          <a:bodyPr/>
          <a:lstStyle/>
          <a:p>
            <a:r>
              <a:rPr lang="en-US" dirty="0"/>
              <a:t>DNN Featurizer</a:t>
            </a:r>
          </a:p>
        </p:txBody>
      </p:sp>
      <p:cxnSp>
        <p:nvCxnSpPr>
          <p:cNvPr id="17" name="Straight Arrow Connector 16"/>
          <p:cNvCxnSpPr/>
          <p:nvPr/>
        </p:nvCxnSpPr>
        <p:spPr>
          <a:xfrm>
            <a:off x="8796858" y="4868862"/>
            <a:ext cx="9525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6" name="TextBox 15"/>
          <p:cNvSpPr txBox="1"/>
          <p:nvPr/>
        </p:nvSpPr>
        <p:spPr>
          <a:xfrm>
            <a:off x="7115496" y="5813599"/>
            <a:ext cx="1413079"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Binary SVM</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classifier</a:t>
            </a:r>
          </a:p>
        </p:txBody>
      </p:sp>
      <p:cxnSp>
        <p:nvCxnSpPr>
          <p:cNvPr id="21" name="Straight Arrow Connector 20"/>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Artificial neural network.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57399" y="5813728"/>
            <a:ext cx="1892185"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Featurization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sp>
        <p:nvSpPr>
          <p:cNvPr id="6" name="Rectangle 5"/>
          <p:cNvSpPr/>
          <p:nvPr/>
        </p:nvSpPr>
        <p:spPr bwMode="auto">
          <a:xfrm>
            <a:off x="10285859" y="4680290"/>
            <a:ext cx="682699" cy="35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pic>
        <p:nvPicPr>
          <p:cNvPr id="19" name="Picture 2" descr="http://www.fun-stuff-to-do.com/images/my-funny-dear-or-deer-dog-santas-got-a-new-reindeer-21464584.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003878" y="4693405"/>
            <a:ext cx="1929359" cy="324682"/>
          </a:xfrm>
          <a:prstGeom prst="rect">
            <a:avLst/>
          </a:prstGeom>
        </p:spPr>
      </p:pic>
      <p:sp>
        <p:nvSpPr>
          <p:cNvPr id="7" name="Rectangle 6"/>
          <p:cNvSpPr/>
          <p:nvPr/>
        </p:nvSpPr>
        <p:spPr bwMode="auto">
          <a:xfrm>
            <a:off x="5636408" y="441545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6218237"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65837" y="451119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pic>
        <p:nvPicPr>
          <p:cNvPr id="23" name="Picture 8" descr=" "/>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001626" y="4020400"/>
            <a:ext cx="1746830" cy="169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8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Similarity between two images</a:t>
            </a:r>
          </a:p>
        </p:txBody>
      </p:sp>
      <p:sp>
        <p:nvSpPr>
          <p:cNvPr id="12" name="TextBox 11"/>
          <p:cNvSpPr txBox="1"/>
          <p:nvPr/>
        </p:nvSpPr>
        <p:spPr>
          <a:xfrm>
            <a:off x="1826035" y="5813728"/>
            <a:ext cx="14577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 image</a:t>
            </a:r>
          </a:p>
        </p:txBody>
      </p:sp>
      <p:sp>
        <p:nvSpPr>
          <p:cNvPr id="16" name="TextBox 15"/>
          <p:cNvSpPr txBox="1"/>
          <p:nvPr/>
        </p:nvSpPr>
        <p:spPr>
          <a:xfrm>
            <a:off x="7115496" y="5813599"/>
            <a:ext cx="1413079"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Binary SVM</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classifier</a:t>
            </a:r>
          </a:p>
        </p:txBody>
      </p:sp>
      <p:cxnSp>
        <p:nvCxnSpPr>
          <p:cNvPr id="21" name="Straight Arrow Connector 20"/>
          <p:cNvCxnSpPr/>
          <p:nvPr/>
        </p:nvCxnSpPr>
        <p:spPr>
          <a:xfrm>
            <a:off x="3489039"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Artificial neural network.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9692" y="411065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57399" y="5813728"/>
            <a:ext cx="1892185"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Featurization</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using a deep NN</a:t>
            </a:r>
          </a:p>
        </p:txBody>
      </p:sp>
      <p:pic>
        <p:nvPicPr>
          <p:cNvPr id="19" name="Picture 2" descr="http://www.fun-stuff-to-do.com/images/my-funny-dear-or-deer-dog-santas-got-a-new-reindeer-21464584.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49247" y="3983887"/>
            <a:ext cx="1434559" cy="17931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5636408" y="441545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6218237" y="486886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65837" y="451119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cxnSp>
        <p:nvCxnSpPr>
          <p:cNvPr id="23" name="Straight Arrow Connector 22"/>
          <p:cNvCxnSpPr/>
          <p:nvPr/>
        </p:nvCxnSpPr>
        <p:spPr>
          <a:xfrm>
            <a:off x="3489039" y="262108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4" descr="Artificial neural network.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9692" y="1862877"/>
            <a:ext cx="1792224" cy="16002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bwMode="auto">
          <a:xfrm>
            <a:off x="5636408" y="2167677"/>
            <a:ext cx="766854"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Arrow Connector 26"/>
          <p:cNvCxnSpPr/>
          <p:nvPr/>
        </p:nvCxnSpPr>
        <p:spPr>
          <a:xfrm>
            <a:off x="6218237" y="2621082"/>
            <a:ext cx="6477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065837" y="2263418"/>
            <a:ext cx="860364"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512</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floats</a:t>
            </a:r>
          </a:p>
        </p:txBody>
      </p:sp>
      <p:pic>
        <p:nvPicPr>
          <p:cNvPr id="8" name="Picture 7"/>
          <p:cNvPicPr>
            <a:picLocks noChangeAspect="1"/>
          </p:cNvPicPr>
          <p:nvPr/>
        </p:nvPicPr>
        <p:blipFill>
          <a:blip r:embed="rId5"/>
          <a:stretch>
            <a:fillRect/>
          </a:stretch>
        </p:blipFill>
        <p:spPr>
          <a:xfrm>
            <a:off x="1229952" y="1935389"/>
            <a:ext cx="2092083" cy="1394722"/>
          </a:xfrm>
          <a:prstGeom prst="rect">
            <a:avLst/>
          </a:prstGeom>
        </p:spPr>
      </p:pic>
      <p:sp>
        <p:nvSpPr>
          <p:cNvPr id="29" name="TextBox 28"/>
          <p:cNvSpPr txBox="1"/>
          <p:nvPr/>
        </p:nvSpPr>
        <p:spPr>
          <a:xfrm>
            <a:off x="3734159" y="1343364"/>
            <a:ext cx="2190687"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92D050"/>
                </a:solidFill>
              </a:rPr>
              <a:t>Same DNN</a:t>
            </a:r>
          </a:p>
        </p:txBody>
      </p:sp>
      <p:sp>
        <p:nvSpPr>
          <p:cNvPr id="30" name="Rectangle 29"/>
          <p:cNvSpPr/>
          <p:nvPr/>
        </p:nvSpPr>
        <p:spPr bwMode="auto">
          <a:xfrm>
            <a:off x="4339758" y="1708029"/>
            <a:ext cx="1633489" cy="4105570"/>
          </a:xfrm>
          <a:prstGeom prst="rect">
            <a:avLst/>
          </a:prstGeom>
          <a:noFill/>
          <a:ln w="15875">
            <a:solidFill>
              <a:srgbClr val="92D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92D050"/>
              </a:solidFill>
              <a:ea typeface="Segoe UI" pitchFamily="34" charset="0"/>
              <a:cs typeface="Segoe UI" pitchFamily="34" charset="0"/>
            </a:endParaRPr>
          </a:p>
        </p:txBody>
      </p:sp>
      <p:sp>
        <p:nvSpPr>
          <p:cNvPr id="31" name="Double Bracket 30"/>
          <p:cNvSpPr/>
          <p:nvPr/>
        </p:nvSpPr>
        <p:spPr>
          <a:xfrm>
            <a:off x="7065794" y="2200525"/>
            <a:ext cx="319279" cy="899868"/>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Double Bracket 31"/>
          <p:cNvSpPr/>
          <p:nvPr/>
        </p:nvSpPr>
        <p:spPr>
          <a:xfrm>
            <a:off x="7070591" y="4434421"/>
            <a:ext cx="319279" cy="899868"/>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 name="Rectangle 32"/>
              <p:cNvSpPr/>
              <p:nvPr/>
            </p:nvSpPr>
            <p:spPr>
              <a:xfrm>
                <a:off x="6826228" y="1851660"/>
                <a:ext cx="3860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gradFill>
                                <a:gsLst>
                                  <a:gs pos="2917">
                                    <a:schemeClr val="tx1"/>
                                  </a:gs>
                                  <a:gs pos="30000">
                                    <a:schemeClr val="tx1"/>
                                  </a:gs>
                                </a:gsLst>
                                <a:lin ang="5400000" scaled="0"/>
                              </a:gradFill>
                              <a:latin typeface="Cambria Math" panose="02040503050406030204" pitchFamily="18" charset="0"/>
                            </a:rPr>
                          </m:ctrlPr>
                        </m:accPr>
                        <m:e>
                          <m:r>
                            <a:rPr lang="en-US" b="0" i="1" smtClean="0">
                              <a:gradFill>
                                <a:gsLst>
                                  <a:gs pos="2917">
                                    <a:schemeClr val="tx1"/>
                                  </a:gs>
                                  <a:gs pos="30000">
                                    <a:schemeClr val="tx1"/>
                                  </a:gs>
                                </a:gsLst>
                                <a:lin ang="5400000" scaled="0"/>
                              </a:gradFill>
                              <a:latin typeface="Cambria Math" panose="02040503050406030204" pitchFamily="18" charset="0"/>
                            </a:rPr>
                            <m:t>𝑢</m:t>
                          </m:r>
                        </m:e>
                      </m:acc>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6826228" y="1851660"/>
                <a:ext cx="3860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816568" y="4121018"/>
                <a:ext cx="3789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gradFill>
                                <a:gsLst>
                                  <a:gs pos="2917">
                                    <a:schemeClr val="tx1"/>
                                  </a:gs>
                                  <a:gs pos="30000">
                                    <a:schemeClr val="tx1"/>
                                  </a:gs>
                                </a:gsLst>
                                <a:lin ang="5400000" scaled="0"/>
                              </a:gradFill>
                              <a:latin typeface="Cambria Math" panose="02040503050406030204" pitchFamily="18" charset="0"/>
                            </a:rPr>
                          </m:ctrlPr>
                        </m:accPr>
                        <m:e>
                          <m:r>
                            <a:rPr lang="en-US" b="0" i="1" smtClean="0">
                              <a:gradFill>
                                <a:gsLst>
                                  <a:gs pos="2917">
                                    <a:schemeClr val="tx1"/>
                                  </a:gs>
                                  <a:gs pos="30000">
                                    <a:schemeClr val="tx1"/>
                                  </a:gs>
                                </a:gsLst>
                                <a:lin ang="5400000" scaled="0"/>
                              </a:gradFill>
                              <a:latin typeface="Cambria Math" panose="02040503050406030204" pitchFamily="18" charset="0"/>
                            </a:rPr>
                            <m:t>𝑣</m:t>
                          </m:r>
                        </m:e>
                      </m:acc>
                    </m:oMath>
                  </m:oMathPara>
                </a14:m>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6816568" y="4121018"/>
                <a:ext cx="378950"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p:cNvCxnSpPr/>
          <p:nvPr/>
        </p:nvCxnSpPr>
        <p:spPr>
          <a:xfrm flipV="1">
            <a:off x="7560487" y="3993456"/>
            <a:ext cx="715150" cy="8287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76819" y="2650459"/>
            <a:ext cx="798818" cy="894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275637" y="3585130"/>
                <a:ext cx="1609480" cy="369332"/>
              </a:xfrm>
              <a:prstGeom prst="rect">
                <a:avLst/>
              </a:prstGeom>
            </p:spPr>
            <p:txBody>
              <a:bodyPr wrap="none">
                <a:spAutoFit/>
              </a:bodyPr>
              <a:lstStyle/>
              <a:p>
                <a:r>
                  <a:rPr lang="en-US" dirty="0">
                    <a:gradFill>
                      <a:gsLst>
                        <a:gs pos="1250">
                          <a:schemeClr val="tx1"/>
                        </a:gs>
                        <a:gs pos="100000">
                          <a:schemeClr val="tx1"/>
                        </a:gs>
                      </a:gsLst>
                      <a:lin ang="5400000" scaled="0"/>
                    </a:gradFill>
                  </a:rPr>
                  <a:t>Distance (</a:t>
                </a:r>
                <a14:m>
                  <m:oMath xmlns:m="http://schemas.openxmlformats.org/officeDocument/2006/math">
                    <m:acc>
                      <m:accPr>
                        <m:chr m:val="⃗"/>
                        <m:ctrlPr>
                          <a:rPr lang="en-US" i="1">
                            <a:gradFill>
                              <a:gsLst>
                                <a:gs pos="2917">
                                  <a:schemeClr val="tx1"/>
                                </a:gs>
                                <a:gs pos="30000">
                                  <a:schemeClr val="tx1"/>
                                </a:gs>
                              </a:gsLst>
                              <a:lin ang="5400000" scaled="0"/>
                            </a:gradFill>
                            <a:latin typeface="Cambria Math" panose="02040503050406030204" pitchFamily="18" charset="0"/>
                          </a:rPr>
                        </m:ctrlPr>
                      </m:accPr>
                      <m:e>
                        <m:r>
                          <a:rPr lang="en-US" i="1">
                            <a:gradFill>
                              <a:gsLst>
                                <a:gs pos="2917">
                                  <a:schemeClr val="tx1"/>
                                </a:gs>
                                <a:gs pos="30000">
                                  <a:schemeClr val="tx1"/>
                                </a:gs>
                              </a:gsLst>
                              <a:lin ang="5400000" scaled="0"/>
                            </a:gradFill>
                            <a:latin typeface="Cambria Math" panose="02040503050406030204" pitchFamily="18" charset="0"/>
                          </a:rPr>
                          <m:t>𝑢</m:t>
                        </m:r>
                      </m:e>
                    </m:acc>
                  </m:oMath>
                </a14:m>
                <a:r>
                  <a:rPr lang="en-US" dirty="0">
                    <a:gradFill>
                      <a:gsLst>
                        <a:gs pos="1250">
                          <a:schemeClr val="tx1"/>
                        </a:gs>
                        <a:gs pos="100000">
                          <a:schemeClr val="tx1"/>
                        </a:gs>
                      </a:gsLst>
                      <a:lin ang="5400000" scaled="0"/>
                    </a:gradFill>
                  </a:rPr>
                  <a:t>,</a:t>
                </a:r>
                <a:r>
                  <a:rPr lang="en-US" dirty="0">
                    <a:gradFill>
                      <a:gsLst>
                        <a:gs pos="2917">
                          <a:schemeClr val="tx1"/>
                        </a:gs>
                        <a:gs pos="30000">
                          <a:schemeClr val="tx1"/>
                        </a:gs>
                      </a:gsLst>
                      <a:lin ang="5400000" scaled="0"/>
                    </a:gradFill>
                  </a:rPr>
                  <a:t> </a:t>
                </a:r>
                <a14:m>
                  <m:oMath xmlns:m="http://schemas.openxmlformats.org/officeDocument/2006/math">
                    <m:acc>
                      <m:accPr>
                        <m:chr m:val="⃗"/>
                        <m:ctrlPr>
                          <a:rPr lang="en-US" i="1">
                            <a:gradFill>
                              <a:gsLst>
                                <a:gs pos="2917">
                                  <a:schemeClr val="tx1"/>
                                </a:gs>
                                <a:gs pos="30000">
                                  <a:schemeClr val="tx1"/>
                                </a:gs>
                              </a:gsLst>
                              <a:lin ang="5400000" scaled="0"/>
                            </a:gradFill>
                            <a:latin typeface="Cambria Math" panose="02040503050406030204" pitchFamily="18" charset="0"/>
                          </a:rPr>
                        </m:ctrlPr>
                      </m:accPr>
                      <m:e>
                        <m:r>
                          <a:rPr lang="en-US" i="1">
                            <a:gradFill>
                              <a:gsLst>
                                <a:gs pos="2917">
                                  <a:schemeClr val="tx1"/>
                                </a:gs>
                                <a:gs pos="30000">
                                  <a:schemeClr val="tx1"/>
                                </a:gs>
                              </a:gsLst>
                              <a:lin ang="5400000" scaled="0"/>
                            </a:gradFill>
                            <a:latin typeface="Cambria Math" panose="02040503050406030204" pitchFamily="18" charset="0"/>
                          </a:rPr>
                          <m:t>𝑣</m:t>
                        </m:r>
                      </m:e>
                    </m:acc>
                  </m:oMath>
                </a14:m>
                <a:r>
                  <a:rPr lang="en-US" dirty="0">
                    <a:gradFill>
                      <a:gsLst>
                        <a:gs pos="1250">
                          <a:schemeClr val="tx1"/>
                        </a:gs>
                        <a:gs pos="100000">
                          <a:schemeClr val="tx1"/>
                        </a:gs>
                      </a:gsLst>
                      <a:lin ang="5400000" scaled="0"/>
                    </a:gradFill>
                  </a:rPr>
                  <a:t>)</a:t>
                </a:r>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8275637" y="3585130"/>
                <a:ext cx="1609480" cy="369332"/>
              </a:xfrm>
              <a:prstGeom prst="rect">
                <a:avLst/>
              </a:prstGeom>
              <a:blipFill>
                <a:blip r:embed="rId8"/>
                <a:stretch>
                  <a:fillRect/>
                </a:stretch>
              </a:blipFill>
            </p:spPr>
            <p:txBody>
              <a:bodyPr/>
              <a:lstStyle/>
              <a:p>
                <a:r>
                  <a:rPr lang="en-US">
                    <a:noFill/>
                  </a:rPr>
                  <a:t> </a:t>
                </a:r>
              </a:p>
            </p:txBody>
          </p:sp>
        </mc:Fallback>
      </mc:AlternateContent>
      <p:sp>
        <p:nvSpPr>
          <p:cNvPr id="45" name="TextBox 44"/>
          <p:cNvSpPr txBox="1"/>
          <p:nvPr/>
        </p:nvSpPr>
        <p:spPr>
          <a:xfrm>
            <a:off x="9190037" y="3983887"/>
            <a:ext cx="2233860" cy="2154436"/>
          </a:xfrm>
          <a:prstGeom prst="rect">
            <a:avLst/>
          </a:prstGeom>
          <a:noFill/>
          <a:ln>
            <a:solidFill>
              <a:schemeClr val="bg1">
                <a:lumMod val="75000"/>
              </a:schemeClr>
            </a:solidFill>
          </a:ln>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Possible distances:</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L1/L2 distances</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Correlation</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Cosine similarity</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Machine Learned distance (using a SVM)</a:t>
            </a:r>
          </a:p>
        </p:txBody>
      </p:sp>
    </p:spTree>
    <p:extLst>
      <p:ext uri="{BB962C8B-B14F-4D97-AF65-F5344CB8AC3E}">
        <p14:creationId xmlns:p14="http://schemas.microsoft.com/office/powerpoint/2010/main" val="3353668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1720" y="1683886"/>
            <a:ext cx="7772400" cy="4256462"/>
          </a:xfrm>
          <a:prstGeom prst="rect">
            <a:avLst/>
          </a:prstGeom>
        </p:spPr>
      </p:pic>
      <p:sp>
        <p:nvSpPr>
          <p:cNvPr id="7" name="TextBox 6"/>
          <p:cNvSpPr txBox="1"/>
          <p:nvPr/>
        </p:nvSpPr>
        <p:spPr>
          <a:xfrm>
            <a:off x="2790420" y="5940348"/>
            <a:ext cx="57150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Published image ranking website</a:t>
            </a:r>
          </a:p>
        </p:txBody>
      </p:sp>
      <p:sp>
        <p:nvSpPr>
          <p:cNvPr id="11" name="Title 2"/>
          <p:cNvSpPr>
            <a:spLocks noGrp="1"/>
          </p:cNvSpPr>
          <p:nvPr>
            <p:ph type="title"/>
          </p:nvPr>
        </p:nvSpPr>
        <p:spPr>
          <a:xfrm>
            <a:off x="274639" y="295274"/>
            <a:ext cx="11889564" cy="917575"/>
          </a:xfrm>
        </p:spPr>
        <p:txBody>
          <a:bodyPr/>
          <a:lstStyle/>
          <a:p>
            <a:r>
              <a:rPr lang="en-US" dirty="0"/>
              <a:t>Demo</a:t>
            </a:r>
          </a:p>
        </p:txBody>
      </p:sp>
      <p:sp>
        <p:nvSpPr>
          <p:cNvPr id="5" name="Rounded Rectangular Callout 10"/>
          <p:cNvSpPr/>
          <p:nvPr/>
        </p:nvSpPr>
        <p:spPr bwMode="auto">
          <a:xfrm>
            <a:off x="4618037" y="601662"/>
            <a:ext cx="4038600" cy="889000"/>
          </a:xfrm>
          <a:prstGeom prst="wedgeRoundRectCallout">
            <a:avLst>
              <a:gd name="adj1" fmla="val 5583"/>
              <a:gd name="adj2" fmla="val 163218"/>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Individual similarities for texture, neck style, and sleeve length</a:t>
            </a:r>
          </a:p>
        </p:txBody>
      </p:sp>
      <p:sp>
        <p:nvSpPr>
          <p:cNvPr id="8" name="Rounded Rectangular Callout 10"/>
          <p:cNvSpPr/>
          <p:nvPr/>
        </p:nvSpPr>
        <p:spPr bwMode="auto">
          <a:xfrm>
            <a:off x="9190037" y="144462"/>
            <a:ext cx="1179917" cy="889000"/>
          </a:xfrm>
          <a:prstGeom prst="wedgeRoundRectCallout">
            <a:avLst>
              <a:gd name="adj1" fmla="val -46230"/>
              <a:gd name="adj2" fmla="val 149371"/>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Query image</a:t>
            </a:r>
          </a:p>
        </p:txBody>
      </p:sp>
      <p:pic>
        <p:nvPicPr>
          <p:cNvPr id="4" name="Picture 3"/>
          <p:cNvPicPr>
            <a:picLocks noChangeAspect="1"/>
          </p:cNvPicPr>
          <p:nvPr/>
        </p:nvPicPr>
        <p:blipFill>
          <a:blip r:embed="rId4"/>
          <a:stretch>
            <a:fillRect/>
          </a:stretch>
        </p:blipFill>
        <p:spPr>
          <a:xfrm>
            <a:off x="655637" y="5273923"/>
            <a:ext cx="928477" cy="666425"/>
          </a:xfrm>
          <a:prstGeom prst="rect">
            <a:avLst/>
          </a:prstGeom>
        </p:spPr>
      </p:pic>
    </p:spTree>
    <p:extLst>
      <p:ext uri="{BB962C8B-B14F-4D97-AF65-F5344CB8AC3E}">
        <p14:creationId xmlns:p14="http://schemas.microsoft.com/office/powerpoint/2010/main" val="1758797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274639" y="295274"/>
            <a:ext cx="11889564" cy="917575"/>
          </a:xfrm>
        </p:spPr>
        <p:txBody>
          <a:bodyPr/>
          <a:lstStyle/>
          <a:p>
            <a:r>
              <a:rPr lang="en-US" dirty="0"/>
              <a:t>Demo</a:t>
            </a:r>
          </a:p>
        </p:txBody>
      </p:sp>
      <p:sp>
        <p:nvSpPr>
          <p:cNvPr id="6" name="TextBox 5"/>
          <p:cNvSpPr txBox="1"/>
          <p:nvPr/>
        </p:nvSpPr>
        <p:spPr>
          <a:xfrm>
            <a:off x="2103437" y="2506662"/>
            <a:ext cx="2971800" cy="3031599"/>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Tutorial how to train own image similarity ranker:</a:t>
            </a:r>
            <a:br>
              <a:rPr lang="en-US" sz="2400" dirty="0">
                <a:gradFill>
                  <a:gsLst>
                    <a:gs pos="2917">
                      <a:schemeClr val="tx1"/>
                    </a:gs>
                    <a:gs pos="30000">
                      <a:schemeClr val="tx1"/>
                    </a:gs>
                  </a:gsLst>
                  <a:lin ang="5400000" scaled="0"/>
                </a:gradFill>
                <a:latin typeface="+mj-lt"/>
              </a:rPr>
            </a:br>
            <a:br>
              <a:rPr lang="en-US" sz="2400" dirty="0">
                <a:gradFill>
                  <a:gsLst>
                    <a:gs pos="2917">
                      <a:schemeClr val="tx1"/>
                    </a:gs>
                    <a:gs pos="30000">
                      <a:schemeClr val="tx1"/>
                    </a:gs>
                  </a:gsLst>
                  <a:lin ang="5400000" scaled="0"/>
                </a:gradFill>
                <a:latin typeface="+mj-lt"/>
              </a:rPr>
            </a:br>
            <a:r>
              <a:rPr lang="en-US" sz="2400" dirty="0">
                <a:gradFill>
                  <a:gsLst>
                    <a:gs pos="2917">
                      <a:schemeClr val="tx1"/>
                    </a:gs>
                    <a:gs pos="30000">
                      <a:schemeClr val="tx1"/>
                    </a:gs>
                  </a:gsLst>
                  <a:lin ang="5400000" scaled="0"/>
                </a:gradFill>
                <a:latin typeface="+mj-lt"/>
                <a:hlinkClick r:id="rId3"/>
              </a:rPr>
              <a:t>https://github.com/azure/ImageSimilarityUsingCntk</a:t>
            </a:r>
            <a:endParaRPr lang="en-US" sz="2400" dirty="0">
              <a:gradFill>
                <a:gsLst>
                  <a:gs pos="2917">
                    <a:schemeClr val="tx1"/>
                  </a:gs>
                  <a:gs pos="30000">
                    <a:schemeClr val="tx1"/>
                  </a:gs>
                </a:gsLst>
                <a:lin ang="5400000" scaled="0"/>
              </a:gradFill>
              <a:latin typeface="+mj-lt"/>
            </a:endParaRPr>
          </a:p>
          <a:p>
            <a:pPr algn="ctr">
              <a:lnSpc>
                <a:spcPct val="90000"/>
              </a:lnSpc>
              <a:spcAft>
                <a:spcPts val="600"/>
              </a:spcAft>
            </a:pPr>
            <a:endParaRPr lang="en-US" sz="2400" dirty="0">
              <a:gradFill>
                <a:gsLst>
                  <a:gs pos="2917">
                    <a:schemeClr val="tx1"/>
                  </a:gs>
                  <a:gs pos="30000">
                    <a:schemeClr val="tx1"/>
                  </a:gs>
                </a:gsLst>
                <a:lin ang="5400000" scaled="0"/>
              </a:gradFill>
              <a:latin typeface="+mj-lt"/>
            </a:endParaRPr>
          </a:p>
        </p:txBody>
      </p:sp>
      <p:pic>
        <p:nvPicPr>
          <p:cNvPr id="7" name="Picture 6"/>
          <p:cNvPicPr>
            <a:picLocks noChangeAspect="1"/>
          </p:cNvPicPr>
          <p:nvPr/>
        </p:nvPicPr>
        <p:blipFill>
          <a:blip r:embed="rId4"/>
          <a:stretch>
            <a:fillRect/>
          </a:stretch>
        </p:blipFill>
        <p:spPr>
          <a:xfrm>
            <a:off x="5989637" y="1363662"/>
            <a:ext cx="5496134" cy="4352643"/>
          </a:xfrm>
          <a:prstGeom prst="rect">
            <a:avLst/>
          </a:prstGeom>
        </p:spPr>
      </p:pic>
    </p:spTree>
    <p:extLst>
      <p:ext uri="{BB962C8B-B14F-4D97-AF65-F5344CB8AC3E}">
        <p14:creationId xmlns:p14="http://schemas.microsoft.com/office/powerpoint/2010/main" val="963389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Deep-Learning </a:t>
            </a:r>
            <a:r>
              <a:rPr lang="en-US" sz="4400" dirty="0"/>
              <a:t>based</a:t>
            </a:r>
            <a:r>
              <a:rPr lang="en-US" sz="4800" dirty="0"/>
              <a:t> Object Detection</a:t>
            </a:r>
          </a:p>
        </p:txBody>
      </p:sp>
      <p:sp>
        <p:nvSpPr>
          <p:cNvPr id="5" name="Text Placeholder 4"/>
          <p:cNvSpPr>
            <a:spLocks noGrp="1"/>
          </p:cNvSpPr>
          <p:nvPr>
            <p:ph type="body" sz="quarter" idx="12"/>
          </p:nvPr>
        </p:nvSpPr>
        <p:spPr/>
        <p:txBody>
          <a:bodyPr/>
          <a:lstStyle/>
          <a:p>
            <a:r>
              <a:rPr lang="en-US" dirty="0"/>
              <a:t>Patrick Buehler </a:t>
            </a:r>
          </a:p>
          <a:p>
            <a:r>
              <a:rPr lang="en-US" dirty="0"/>
              <a:t>Senior Data Scientist</a:t>
            </a:r>
          </a:p>
        </p:txBody>
      </p:sp>
    </p:spTree>
    <p:extLst>
      <p:ext uri="{BB962C8B-B14F-4D97-AF65-F5344CB8AC3E}">
        <p14:creationId xmlns:p14="http://schemas.microsoft.com/office/powerpoint/2010/main" val="3295824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 Detection</a:t>
            </a:r>
          </a:p>
        </p:txBody>
      </p:sp>
    </p:spTree>
    <p:extLst>
      <p:ext uri="{BB962C8B-B14F-4D97-AF65-F5344CB8AC3E}">
        <p14:creationId xmlns:p14="http://schemas.microsoft.com/office/powerpoint/2010/main" val="1514119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5920771" cy="4161139"/>
          </a:xfrm>
        </p:spPr>
        <p:txBody>
          <a:bodyPr/>
          <a:lstStyle/>
          <a:p>
            <a:pPr marL="0" indent="0">
              <a:buNone/>
            </a:pPr>
            <a:endParaRPr lang="en-US" sz="3600" dirty="0"/>
          </a:p>
          <a:p>
            <a:pPr marL="0" indent="0">
              <a:buNone/>
            </a:pPr>
            <a:endParaRPr lang="en-US" sz="2000" b="1" dirty="0">
              <a:gradFill>
                <a:gsLst>
                  <a:gs pos="1250">
                    <a:schemeClr val="tx1"/>
                  </a:gs>
                  <a:gs pos="100000">
                    <a:schemeClr val="tx1"/>
                  </a:gs>
                </a:gsLst>
                <a:lin ang="5400000" scaled="0"/>
              </a:gradFill>
            </a:endParaRPr>
          </a:p>
          <a:p>
            <a:pPr marL="0" indent="0">
              <a:buNone/>
            </a:pPr>
            <a:endParaRPr lang="en-US" sz="2000" b="1" dirty="0">
              <a:gradFill>
                <a:gsLst>
                  <a:gs pos="1250">
                    <a:schemeClr val="tx1"/>
                  </a:gs>
                  <a:gs pos="100000">
                    <a:schemeClr val="tx1"/>
                  </a:gs>
                </a:gsLst>
                <a:lin ang="5400000" scaled="0"/>
              </a:gradFill>
            </a:endParaRPr>
          </a:p>
          <a:p>
            <a:r>
              <a:rPr lang="en-US" sz="2000" b="1" dirty="0">
                <a:gradFill>
                  <a:gsLst>
                    <a:gs pos="1250">
                      <a:schemeClr val="tx1"/>
                    </a:gs>
                    <a:gs pos="100000">
                      <a:schemeClr val="tx1"/>
                    </a:gs>
                  </a:gsLst>
                  <a:lin ang="5400000" scaled="0"/>
                </a:gradFill>
              </a:rPr>
              <a:t>Technology</a:t>
            </a:r>
            <a:r>
              <a:rPr lang="en-US" sz="2000" dirty="0">
                <a:gradFill>
                  <a:gsLst>
                    <a:gs pos="1250">
                      <a:schemeClr val="tx1"/>
                    </a:gs>
                    <a:gs pos="100000">
                      <a:schemeClr val="tx1"/>
                    </a:gs>
                  </a:gsLst>
                  <a:lin ang="5400000" scaled="0"/>
                </a:gradFill>
              </a:rPr>
              <a:t>: Used CNTK ‘s Fast R-CNN object detection.</a:t>
            </a:r>
          </a:p>
          <a:p>
            <a:r>
              <a:rPr lang="en-US" sz="2000" b="1" dirty="0">
                <a:gradFill>
                  <a:gsLst>
                    <a:gs pos="1250">
                      <a:schemeClr val="tx1"/>
                    </a:gs>
                    <a:gs pos="100000">
                      <a:schemeClr val="tx1"/>
                    </a:gs>
                  </a:gsLst>
                  <a:lin ang="5400000" scaled="0"/>
                </a:gradFill>
              </a:rPr>
              <a:t>Customer</a:t>
            </a:r>
            <a:r>
              <a:rPr lang="en-US" sz="2000" dirty="0">
                <a:gradFill>
                  <a:gsLst>
                    <a:gs pos="1250">
                      <a:schemeClr val="tx1"/>
                    </a:gs>
                    <a:gs pos="100000">
                      <a:schemeClr val="tx1"/>
                    </a:gs>
                  </a:gsLst>
                  <a:lin ang="5400000" scaled="0"/>
                </a:gradFill>
              </a:rPr>
              <a:t>: Liebherr, finding grocery items in refrigerators. Demoed at the IFA fair in Berlin.</a:t>
            </a:r>
            <a:endParaRPr lang="en-US" sz="2000" b="1" dirty="0">
              <a:gradFill>
                <a:gsLst>
                  <a:gs pos="1250">
                    <a:schemeClr val="tx1"/>
                  </a:gs>
                  <a:gs pos="100000">
                    <a:schemeClr val="tx1"/>
                  </a:gs>
                </a:gsLst>
                <a:lin ang="5400000" scaled="0"/>
              </a:gradFill>
            </a:endParaRPr>
          </a:p>
          <a:p>
            <a:r>
              <a:rPr lang="en-US" sz="2000" b="1" dirty="0">
                <a:gradFill>
                  <a:gsLst>
                    <a:gs pos="1250">
                      <a:schemeClr val="tx1"/>
                    </a:gs>
                    <a:gs pos="100000">
                      <a:schemeClr val="tx1"/>
                    </a:gs>
                  </a:gsLst>
                  <a:lin ang="5400000" scaled="0"/>
                </a:gradFill>
              </a:rPr>
              <a:t>Productization</a:t>
            </a:r>
            <a:r>
              <a:rPr lang="en-US" sz="2000" dirty="0">
                <a:gradFill>
                  <a:gsLst>
                    <a:gs pos="1250">
                      <a:schemeClr val="tx1"/>
                    </a:gs>
                    <a:gs pos="100000">
                      <a:schemeClr val="tx1"/>
                    </a:gs>
                  </a:gsLst>
                  <a:lin ang="5400000" scaled="0"/>
                </a:gradFill>
              </a:rPr>
              <a:t>: Rest API published using Azure Flask.</a:t>
            </a:r>
          </a:p>
          <a:p>
            <a:endParaRPr lang="en-US" sz="2000" b="1" dirty="0">
              <a:gradFill>
                <a:gsLst>
                  <a:gs pos="1250">
                    <a:schemeClr val="tx1"/>
                  </a:gs>
                  <a:gs pos="100000">
                    <a:schemeClr val="tx1"/>
                  </a:gs>
                </a:gsLst>
                <a:lin ang="5400000" scaled="0"/>
              </a:gradFill>
            </a:endParaRPr>
          </a:p>
          <a:p>
            <a:r>
              <a:rPr lang="en-US" sz="2000" b="1" dirty="0">
                <a:gradFill>
                  <a:gsLst>
                    <a:gs pos="1250">
                      <a:schemeClr val="tx1"/>
                    </a:gs>
                    <a:gs pos="100000">
                      <a:schemeClr val="tx1"/>
                    </a:gs>
                  </a:gsLst>
                  <a:lin ang="5400000" scaled="0"/>
                </a:gradFill>
              </a:rPr>
              <a:t>Tutorial on Github</a:t>
            </a:r>
            <a:r>
              <a:rPr lang="en-US" sz="2000" dirty="0">
                <a:gradFill>
                  <a:gsLst>
                    <a:gs pos="1250">
                      <a:schemeClr val="tx1"/>
                    </a:gs>
                    <a:gs pos="100000">
                      <a:schemeClr val="tx1"/>
                    </a:gs>
                  </a:gsLst>
                  <a:lin ang="5400000" scaled="0"/>
                </a:gradFill>
              </a:rPr>
              <a:t>: How to train own object detector (2</a:t>
            </a:r>
            <a:r>
              <a:rPr lang="en-US" sz="2000" baseline="30000" dirty="0">
                <a:gradFill>
                  <a:gsLst>
                    <a:gs pos="1250">
                      <a:schemeClr val="tx1"/>
                    </a:gs>
                    <a:gs pos="100000">
                      <a:schemeClr val="tx1"/>
                    </a:gs>
                  </a:gsLst>
                  <a:lin ang="5400000" scaled="0"/>
                </a:gradFill>
              </a:rPr>
              <a:t>nd</a:t>
            </a:r>
            <a:r>
              <a:rPr lang="en-US" sz="2000" dirty="0">
                <a:gradFill>
                  <a:gsLst>
                    <a:gs pos="1250">
                      <a:schemeClr val="tx1"/>
                    </a:gs>
                    <a:gs pos="100000">
                      <a:schemeClr val="tx1"/>
                    </a:gs>
                  </a:gsLst>
                  <a:lin ang="5400000" scaled="0"/>
                </a:gradFill>
              </a:rPr>
              <a:t> part of this presentation).</a:t>
            </a:r>
          </a:p>
        </p:txBody>
      </p:sp>
      <p:sp>
        <p:nvSpPr>
          <p:cNvPr id="7" name="TextBox 6"/>
          <p:cNvSpPr txBox="1"/>
          <p:nvPr/>
        </p:nvSpPr>
        <p:spPr>
          <a:xfrm>
            <a:off x="9799637" y="5736828"/>
            <a:ext cx="26670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Example detections.</a:t>
            </a:r>
          </a:p>
        </p:txBody>
      </p:sp>
      <p:sp>
        <p:nvSpPr>
          <p:cNvPr id="10" name="TextBox 9"/>
          <p:cNvSpPr txBox="1"/>
          <p:nvPr/>
        </p:nvSpPr>
        <p:spPr>
          <a:xfrm>
            <a:off x="6766726" y="5736828"/>
            <a:ext cx="26670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Demo setup at IFA Berlin.</a:t>
            </a:r>
          </a:p>
        </p:txBody>
      </p:sp>
      <p:sp>
        <p:nvSpPr>
          <p:cNvPr id="11" name="Title 2"/>
          <p:cNvSpPr>
            <a:spLocks noGrp="1"/>
          </p:cNvSpPr>
          <p:nvPr>
            <p:ph type="title"/>
          </p:nvPr>
        </p:nvSpPr>
        <p:spPr>
          <a:xfrm>
            <a:off x="274639" y="295274"/>
            <a:ext cx="11889564" cy="917575"/>
          </a:xfrm>
        </p:spPr>
        <p:txBody>
          <a:bodyPr/>
          <a:lstStyle/>
          <a:p>
            <a:r>
              <a:rPr lang="en-US" dirty="0"/>
              <a:t>Overview</a:t>
            </a:r>
          </a:p>
        </p:txBody>
      </p:sp>
      <p:pic>
        <p:nvPicPr>
          <p:cNvPr id="12" name="Picture 11"/>
          <p:cNvPicPr>
            <a:picLocks noChangeAspect="1"/>
          </p:cNvPicPr>
          <p:nvPr/>
        </p:nvPicPr>
        <p:blipFill>
          <a:blip r:embed="rId3"/>
          <a:stretch>
            <a:fillRect/>
          </a:stretch>
        </p:blipFill>
        <p:spPr>
          <a:xfrm>
            <a:off x="10155836" y="2354262"/>
            <a:ext cx="1954602" cy="3474848"/>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4"/>
          <a:stretch>
            <a:fillRect/>
          </a:stretch>
        </p:blipFill>
        <p:spPr>
          <a:xfrm>
            <a:off x="6477015" y="2354262"/>
            <a:ext cx="3246422" cy="3474848"/>
          </a:xfrm>
          <a:prstGeom prst="rect">
            <a:avLst/>
          </a:prstGeom>
          <a:effectLst>
            <a:outerShdw blurRad="50800" dist="38100" dir="2700000" algn="tl" rotWithShape="0">
              <a:prstClr val="black">
                <a:alpha val="40000"/>
              </a:prstClr>
            </a:outerShdw>
          </a:effectLst>
        </p:spPr>
      </p:pic>
      <p:cxnSp>
        <p:nvCxnSpPr>
          <p:cNvPr id="14" name="Straight Connector 13"/>
          <p:cNvCxnSpPr/>
          <p:nvPr/>
        </p:nvCxnSpPr>
        <p:spPr>
          <a:xfrm>
            <a:off x="9928222" y="2735262"/>
            <a:ext cx="0" cy="25908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8134328" y="3509256"/>
            <a:ext cx="304800" cy="381000"/>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9087934" y="3497262"/>
            <a:ext cx="209645" cy="445206"/>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083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Popular object detection approaches</a:t>
            </a:r>
          </a:p>
        </p:txBody>
      </p:sp>
      <p:sp>
        <p:nvSpPr>
          <p:cNvPr id="5" name="Text Placeholder 2"/>
          <p:cNvSpPr txBox="1">
            <a:spLocks/>
          </p:cNvSpPr>
          <p:nvPr/>
        </p:nvSpPr>
        <p:spPr>
          <a:xfrm>
            <a:off x="8580439" y="1897062"/>
            <a:ext cx="3352798" cy="234525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Deep NN based</a:t>
            </a:r>
          </a:p>
          <a:p>
            <a:r>
              <a:rPr lang="en-US" sz="1800" dirty="0">
                <a:gradFill>
                  <a:gsLst>
                    <a:gs pos="1250">
                      <a:schemeClr val="tx1"/>
                    </a:gs>
                    <a:gs pos="100000">
                      <a:schemeClr val="tx1"/>
                    </a:gs>
                  </a:gsLst>
                  <a:lin ang="5400000" scaled="0"/>
                </a:gradFill>
              </a:rPr>
              <a:t>E.g. Fast R-CNN in CNTK</a:t>
            </a:r>
          </a:p>
          <a:p>
            <a:r>
              <a:rPr lang="en-US" sz="1800" dirty="0">
                <a:gradFill>
                  <a:gsLst>
                    <a:gs pos="1250">
                      <a:schemeClr val="tx1"/>
                    </a:gs>
                    <a:gs pos="100000">
                      <a:schemeClr val="tx1"/>
                    </a:gs>
                  </a:gsLst>
                  <a:lin ang="5400000" scaled="0"/>
                </a:gradFill>
              </a:rPr>
              <a:t>Cutting edge technology</a:t>
            </a:r>
          </a:p>
          <a:p>
            <a:r>
              <a:rPr lang="en-US" sz="1800" dirty="0">
                <a:gradFill>
                  <a:gsLst>
                    <a:gs pos="1250">
                      <a:schemeClr val="tx1"/>
                    </a:gs>
                    <a:gs pos="100000">
                      <a:schemeClr val="tx1"/>
                    </a:gs>
                  </a:gsLst>
                  <a:lin ang="5400000" scaled="0"/>
                </a:gradFill>
              </a:rPr>
              <a:t>Works well in a large range of settings</a:t>
            </a:r>
          </a:p>
          <a:p>
            <a:r>
              <a:rPr lang="en-US" sz="1800" dirty="0">
                <a:gradFill>
                  <a:gsLst>
                    <a:gs pos="1250">
                      <a:schemeClr val="tx1"/>
                    </a:gs>
                    <a:gs pos="100000">
                      <a:schemeClr val="tx1"/>
                    </a:gs>
                  </a:gsLst>
                  <a:lin ang="5400000" scaled="0"/>
                </a:gradFill>
              </a:rPr>
              <a:t>Requires large dataset for training</a:t>
            </a:r>
          </a:p>
        </p:txBody>
      </p:sp>
      <p:sp>
        <p:nvSpPr>
          <p:cNvPr id="6" name="Text Placeholder 2"/>
          <p:cNvSpPr txBox="1">
            <a:spLocks/>
          </p:cNvSpPr>
          <p:nvPr/>
        </p:nvSpPr>
        <p:spPr>
          <a:xfrm>
            <a:off x="427037" y="1897062"/>
            <a:ext cx="3581400" cy="232371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Key point based</a:t>
            </a:r>
          </a:p>
          <a:p>
            <a:r>
              <a:rPr lang="en-US" sz="1800" dirty="0">
                <a:gradFill>
                  <a:gsLst>
                    <a:gs pos="1250">
                      <a:schemeClr val="tx1"/>
                    </a:gs>
                    <a:gs pos="100000">
                      <a:schemeClr val="tx1"/>
                    </a:gs>
                  </a:gsLst>
                  <a:lin ang="5400000" scaled="0"/>
                </a:gradFill>
              </a:rPr>
              <a:t>E.g.: SIFT/ORB</a:t>
            </a:r>
          </a:p>
          <a:p>
            <a:r>
              <a:rPr lang="en-US" sz="1800" dirty="0">
                <a:gradFill>
                  <a:gsLst>
                    <a:gs pos="1250">
                      <a:schemeClr val="tx1"/>
                    </a:gs>
                    <a:gs pos="100000">
                      <a:schemeClr val="tx1"/>
                    </a:gs>
                  </a:gsLst>
                  <a:lin ang="5400000" scaled="0"/>
                </a:gradFill>
              </a:rPr>
              <a:t>Mainly for planar objects however at different angles,  rotations, or occlusions</a:t>
            </a:r>
          </a:p>
          <a:p>
            <a:r>
              <a:rPr lang="en-US" sz="1800" dirty="0">
                <a:gradFill>
                  <a:gsLst>
                    <a:gs pos="1250">
                      <a:schemeClr val="tx1"/>
                    </a:gs>
                    <a:gs pos="100000">
                      <a:schemeClr val="tx1"/>
                    </a:gs>
                  </a:gsLst>
                  <a:lin ang="5400000" scaled="0"/>
                </a:gradFill>
              </a:rPr>
              <a:t>Very high precision at moderate recall</a:t>
            </a:r>
          </a:p>
          <a:p>
            <a:pPr lvl="1"/>
            <a:endParaRPr lang="en-US" sz="200" dirty="0">
              <a:gradFill>
                <a:gsLst>
                  <a:gs pos="1250">
                    <a:schemeClr val="tx1"/>
                  </a:gs>
                  <a:gs pos="100000">
                    <a:schemeClr val="tx1"/>
                  </a:gs>
                </a:gsLst>
                <a:lin ang="5400000" scaled="0"/>
              </a:gradFill>
              <a:latin typeface="+mn-lt"/>
            </a:endParaRPr>
          </a:p>
        </p:txBody>
      </p:sp>
      <p:sp>
        <p:nvSpPr>
          <p:cNvPr id="7" name="Text Placeholder 2"/>
          <p:cNvSpPr txBox="1">
            <a:spLocks/>
          </p:cNvSpPr>
          <p:nvPr/>
        </p:nvSpPr>
        <p:spPr>
          <a:xfrm>
            <a:off x="4541838" y="1897062"/>
            <a:ext cx="3352800" cy="273305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Sliding window based</a:t>
            </a:r>
          </a:p>
          <a:p>
            <a:r>
              <a:rPr lang="en-US" sz="1800" dirty="0">
                <a:gradFill>
                  <a:gsLst>
                    <a:gs pos="1250">
                      <a:schemeClr val="tx1"/>
                    </a:gs>
                    <a:gs pos="100000">
                      <a:schemeClr val="tx1"/>
                    </a:gs>
                  </a:gsLst>
                  <a:lin ang="5400000" scaled="0"/>
                </a:gradFill>
              </a:rPr>
              <a:t>E.g.: Histogram of Orientated Gradients (</a:t>
            </a:r>
            <a:r>
              <a:rPr lang="en-US" sz="1800" dirty="0" err="1">
                <a:gradFill>
                  <a:gsLst>
                    <a:gs pos="1250">
                      <a:schemeClr val="tx1"/>
                    </a:gs>
                    <a:gs pos="100000">
                      <a:schemeClr val="tx1"/>
                    </a:gs>
                  </a:gsLst>
                  <a:lin ang="5400000" scaled="0"/>
                </a:gradFill>
              </a:rPr>
              <a:t>HoG</a:t>
            </a:r>
            <a:r>
              <a:rPr lang="en-US" sz="1800" dirty="0">
                <a:gradFill>
                  <a:gsLst>
                    <a:gs pos="1250">
                      <a:schemeClr val="tx1"/>
                    </a:gs>
                    <a:gs pos="100000">
                      <a:schemeClr val="tx1"/>
                    </a:gs>
                  </a:gsLst>
                  <a:lin ang="5400000" scaled="0"/>
                </a:gradFill>
              </a:rPr>
              <a:t>)</a:t>
            </a:r>
          </a:p>
          <a:p>
            <a:r>
              <a:rPr lang="en-US" sz="1800" dirty="0">
                <a:gradFill>
                  <a:gsLst>
                    <a:gs pos="1250">
                      <a:schemeClr val="tx1"/>
                    </a:gs>
                    <a:gs pos="100000">
                      <a:schemeClr val="tx1"/>
                    </a:gs>
                  </a:gsLst>
                  <a:lin ang="5400000" scaled="0"/>
                </a:gradFill>
              </a:rPr>
              <a:t>Mainly for objects which have a small appearance variety</a:t>
            </a:r>
          </a:p>
          <a:p>
            <a:r>
              <a:rPr lang="en-US" sz="1800" dirty="0">
                <a:gradFill>
                  <a:gsLst>
                    <a:gs pos="1250">
                      <a:schemeClr val="tx1"/>
                    </a:gs>
                    <a:gs pos="100000">
                      <a:schemeClr val="tx1"/>
                    </a:gs>
                  </a:gsLst>
                  <a:lin ang="5400000" scaled="0"/>
                </a:gradFill>
              </a:rPr>
              <a:t>High recall + fast</a:t>
            </a:r>
          </a:p>
        </p:txBody>
      </p:sp>
      <p:cxnSp>
        <p:nvCxnSpPr>
          <p:cNvPr id="9" name="Straight Connector 8"/>
          <p:cNvCxnSpPr/>
          <p:nvPr/>
        </p:nvCxnSpPr>
        <p:spPr>
          <a:xfrm flipV="1">
            <a:off x="4237037" y="2049462"/>
            <a:ext cx="0" cy="3962400"/>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199437" y="1973262"/>
            <a:ext cx="0" cy="3962400"/>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2" descr="http://www.cruzine.com/wp-content/uploads/2012/01/051-cute-anima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637" y="4868862"/>
            <a:ext cx="2716183" cy="18107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4846638" y="4868862"/>
            <a:ext cx="369730" cy="627682"/>
          </a:xfrm>
          <a:prstGeom prst="rect">
            <a:avLst/>
          </a:prstGeom>
          <a:noFill/>
          <a:ln w="6985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300720" y="5804421"/>
            <a:ext cx="441174" cy="627682"/>
          </a:xfrm>
          <a:prstGeom prst="rect">
            <a:avLst/>
          </a:prstGeom>
          <a:noFill/>
          <a:ln w="635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57" y="4868862"/>
            <a:ext cx="3380672" cy="1676399"/>
          </a:xfrm>
          <a:prstGeom prst="rect">
            <a:avLst/>
          </a:prstGeom>
        </p:spPr>
      </p:pic>
      <p:pic>
        <p:nvPicPr>
          <p:cNvPr id="15" name="Picture 4" descr="Artificial neural network.sv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178767" y="4868862"/>
            <a:ext cx="2031158" cy="1813534"/>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0"/>
          <p:cNvSpPr/>
          <p:nvPr/>
        </p:nvSpPr>
        <p:spPr bwMode="auto">
          <a:xfrm>
            <a:off x="9266237" y="1029956"/>
            <a:ext cx="2362200" cy="809436"/>
          </a:xfrm>
          <a:prstGeom prst="wedgeRoundRectCallout">
            <a:avLst>
              <a:gd name="adj1" fmla="val 505"/>
              <a:gd name="adj2" fmla="val 132775"/>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Approach in this presentation</a:t>
            </a:r>
          </a:p>
        </p:txBody>
      </p:sp>
    </p:spTree>
    <p:extLst>
      <p:ext uri="{BB962C8B-B14F-4D97-AF65-F5344CB8AC3E}">
        <p14:creationId xmlns:p14="http://schemas.microsoft.com/office/powerpoint/2010/main" val="3106687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grpId="1" nodeType="clickEffect">
                                  <p:stCondLst>
                                    <p:cond delay="0"/>
                                  </p:stCondLst>
                                  <p:childTnLst>
                                    <p:animMotion origin="layout" path="M -0.00115 2.01089E-6 L 0.19517 0.00159 L 0.19377 0.05061 L 1.23564E-6 0.05333 L -0.00064 0.09759 L 0.19441 0.09373 L 0.19326 0.12778 L -0.00217 0.12869 L -0.00268 0.16659 L 0.19045 0.16659 " pathEditMode="relative" rAng="0" ptsTypes="AAAAAAAAAA">
                                      <p:cBhvr>
                                        <p:cTn id="20" dur="5000" fill="hold"/>
                                        <p:tgtEl>
                                          <p:spTgt spid="12"/>
                                        </p:tgtEl>
                                        <p:attrNameLst>
                                          <p:attrName>ppt_x</p:attrName>
                                          <p:attrName>ppt_y</p:attrName>
                                        </p:attrNameLst>
                                      </p:cBhvr>
                                      <p:rCtr x="9740" y="8330"/>
                                    </p:animMotion>
                                  </p:childTnLst>
                                </p:cTn>
                              </p:par>
                              <p:par>
                                <p:cTn id="21" presetID="1" presetClass="entr" presetSubtype="0" fill="hold" grpId="0" nodeType="withEffect">
                                  <p:stCondLst>
                                    <p:cond delay="380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animBg="1"/>
      <p:bldP spid="12" grpId="1" animBg="1"/>
      <p:bldP spid="13"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42907" cy="738664"/>
          </a:xfrm>
        </p:spPr>
        <p:txBody>
          <a:bodyPr/>
          <a:lstStyle/>
          <a:p>
            <a:pPr marL="0" indent="0">
              <a:buNone/>
            </a:pP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3" name="Title 2"/>
          <p:cNvSpPr>
            <a:spLocks noGrp="1"/>
          </p:cNvSpPr>
          <p:nvPr>
            <p:ph type="title"/>
          </p:nvPr>
        </p:nvSpPr>
        <p:spPr/>
        <p:txBody>
          <a:bodyPr/>
          <a:lstStyle/>
          <a:p>
            <a:r>
              <a:rPr lang="en-US" dirty="0"/>
              <a:t>R-CNN pipeline</a:t>
            </a:r>
          </a:p>
        </p:txBody>
      </p:sp>
      <p:sp>
        <p:nvSpPr>
          <p:cNvPr id="5" name="TextBox 4"/>
          <p:cNvSpPr txBox="1"/>
          <p:nvPr/>
        </p:nvSpPr>
        <p:spPr>
          <a:xfrm>
            <a:off x="679840" y="5723073"/>
            <a:ext cx="1107512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Basic idea of the original R-CNN work. Plot taken from paper:</a:t>
            </a:r>
            <a:br>
              <a:rPr lang="en-US" sz="1400" dirty="0">
                <a:gradFill>
                  <a:gsLst>
                    <a:gs pos="2917">
                      <a:schemeClr val="tx1"/>
                    </a:gs>
                    <a:gs pos="30000">
                      <a:schemeClr val="tx1"/>
                    </a:gs>
                  </a:gsLst>
                  <a:lin ang="5400000" scaled="0"/>
                </a:gradFill>
                <a:latin typeface="+mj-lt"/>
              </a:rPr>
            </a:br>
            <a:r>
              <a:rPr lang="en-US" sz="1400" dirty="0">
                <a:gradFill>
                  <a:gsLst>
                    <a:gs pos="2917">
                      <a:schemeClr val="tx1"/>
                    </a:gs>
                    <a:gs pos="30000">
                      <a:schemeClr val="tx1"/>
                    </a:gs>
                  </a:gsLst>
                  <a:lin ang="5400000" scaled="0"/>
                </a:gradFill>
                <a:latin typeface="+mj-lt"/>
              </a:rPr>
              <a:t>“Rich feature hierarchies for accurate object detection and semantic segmentation”, Ross </a:t>
            </a:r>
            <a:r>
              <a:rPr lang="en-US" sz="1400" dirty="0" err="1">
                <a:gradFill>
                  <a:gsLst>
                    <a:gs pos="2917">
                      <a:schemeClr val="tx1"/>
                    </a:gs>
                    <a:gs pos="30000">
                      <a:schemeClr val="tx1"/>
                    </a:gs>
                  </a:gsLst>
                  <a:lin ang="5400000" scaled="0"/>
                </a:gradFill>
                <a:latin typeface="+mj-lt"/>
              </a:rPr>
              <a:t>Girsheck</a:t>
            </a:r>
            <a:r>
              <a:rPr lang="en-US" sz="1400" dirty="0">
                <a:gradFill>
                  <a:gsLst>
                    <a:gs pos="2917">
                      <a:schemeClr val="tx1"/>
                    </a:gs>
                    <a:gs pos="30000">
                      <a:schemeClr val="tx1"/>
                    </a:gs>
                  </a:gsLst>
                  <a:lin ang="5400000" scaled="0"/>
                </a:gradFill>
                <a:latin typeface="+mj-lt"/>
              </a:rPr>
              <a:t> et. al., CVPR 2014</a:t>
            </a:r>
          </a:p>
        </p:txBody>
      </p:sp>
      <p:pic>
        <p:nvPicPr>
          <p:cNvPr id="4" name="Picture 3"/>
          <p:cNvPicPr>
            <a:picLocks noChangeAspect="1"/>
          </p:cNvPicPr>
          <p:nvPr/>
        </p:nvPicPr>
        <p:blipFill>
          <a:blip r:embed="rId3"/>
          <a:stretch>
            <a:fillRect/>
          </a:stretch>
        </p:blipFill>
        <p:spPr>
          <a:xfrm>
            <a:off x="679840" y="2539502"/>
            <a:ext cx="11079162" cy="3167560"/>
          </a:xfrm>
          <a:prstGeom prst="rect">
            <a:avLst/>
          </a:prstGeom>
          <a:effectLst>
            <a:outerShdw blurRad="50800" dist="38100" dir="2700000" algn="tl" rotWithShape="0">
              <a:prstClr val="black">
                <a:alpha val="40000"/>
              </a:prstClr>
            </a:outerShdw>
          </a:effectLst>
        </p:spPr>
      </p:pic>
      <p:sp>
        <p:nvSpPr>
          <p:cNvPr id="6" name="Rounded Rectangular Callout 10"/>
          <p:cNvSpPr/>
          <p:nvPr/>
        </p:nvSpPr>
        <p:spPr bwMode="auto">
          <a:xfrm>
            <a:off x="6904037" y="824142"/>
            <a:ext cx="3124200" cy="809436"/>
          </a:xfrm>
          <a:prstGeom prst="wedgeRoundRectCallout">
            <a:avLst>
              <a:gd name="adj1" fmla="val -15818"/>
              <a:gd name="adj2" fmla="val 244656"/>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Network pre-trained on millions of images.</a:t>
            </a:r>
          </a:p>
        </p:txBody>
      </p:sp>
      <p:sp>
        <p:nvSpPr>
          <p:cNvPr id="7" name="TextBox 6"/>
          <p:cNvSpPr txBox="1"/>
          <p:nvPr/>
        </p:nvSpPr>
        <p:spPr>
          <a:xfrm>
            <a:off x="8732837" y="4259262"/>
            <a:ext cx="1089914" cy="1071062"/>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Output:</a:t>
            </a:r>
            <a:br>
              <a:rPr lang="en-US" sz="1400" b="1" dirty="0">
                <a:solidFill>
                  <a:srgbClr val="92D050"/>
                </a:solidFill>
              </a:rPr>
            </a:br>
            <a:r>
              <a:rPr lang="en-US" sz="1400" b="1" dirty="0">
                <a:solidFill>
                  <a:srgbClr val="92D050"/>
                </a:solidFill>
              </a:rPr>
              <a:t>4096 </a:t>
            </a:r>
            <a:br>
              <a:rPr lang="en-US" sz="1400" b="1" dirty="0">
                <a:solidFill>
                  <a:srgbClr val="92D050"/>
                </a:solidFill>
              </a:rPr>
            </a:br>
            <a:r>
              <a:rPr lang="en-US" sz="1400" b="1" dirty="0">
                <a:solidFill>
                  <a:srgbClr val="92D050"/>
                </a:solidFill>
              </a:rPr>
              <a:t>floats per</a:t>
            </a:r>
            <a:br>
              <a:rPr lang="en-US" sz="1400" b="1" dirty="0">
                <a:solidFill>
                  <a:srgbClr val="92D050"/>
                </a:solidFill>
              </a:rPr>
            </a:br>
            <a:r>
              <a:rPr lang="en-US" sz="1400" b="1" dirty="0">
                <a:solidFill>
                  <a:srgbClr val="92D050"/>
                </a:solidFill>
              </a:rPr>
              <a:t>region</a:t>
            </a:r>
          </a:p>
        </p:txBody>
      </p:sp>
    </p:spTree>
    <p:extLst>
      <p:ext uri="{BB962C8B-B14F-4D97-AF65-F5344CB8AC3E}">
        <p14:creationId xmlns:p14="http://schemas.microsoft.com/office/powerpoint/2010/main" val="745450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42907" cy="738664"/>
          </a:xfrm>
        </p:spPr>
        <p:txBody>
          <a:bodyPr/>
          <a:lstStyle/>
          <a:p>
            <a:pPr marL="0" indent="0">
              <a:buNone/>
            </a:pP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3" name="Title 2"/>
          <p:cNvSpPr>
            <a:spLocks noGrp="1"/>
          </p:cNvSpPr>
          <p:nvPr>
            <p:ph type="title"/>
          </p:nvPr>
        </p:nvSpPr>
        <p:spPr/>
        <p:txBody>
          <a:bodyPr/>
          <a:lstStyle/>
          <a:p>
            <a:r>
              <a:rPr lang="en-US" dirty="0"/>
              <a:t>This works – but it’s slow!</a:t>
            </a:r>
          </a:p>
        </p:txBody>
      </p:sp>
      <p:sp>
        <p:nvSpPr>
          <p:cNvPr id="5" name="Text Placeholder 1"/>
          <p:cNvSpPr txBox="1">
            <a:spLocks/>
          </p:cNvSpPr>
          <p:nvPr/>
        </p:nvSpPr>
        <p:spPr>
          <a:xfrm>
            <a:off x="274638" y="1212849"/>
            <a:ext cx="7067539" cy="22806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3600" dirty="0"/>
          </a:p>
          <a:p>
            <a:r>
              <a:rPr lang="en-US" sz="2000" dirty="0">
                <a:gradFill>
                  <a:gsLst>
                    <a:gs pos="1250">
                      <a:schemeClr val="tx1"/>
                    </a:gs>
                    <a:gs pos="100000">
                      <a:schemeClr val="tx1"/>
                    </a:gs>
                  </a:gsLst>
                  <a:lin ang="5400000" scaled="0"/>
                </a:gradFill>
              </a:rPr>
              <a:t>State-of-the-art results, but very slow since the full network needs to be evaluated for each single ROI.</a:t>
            </a:r>
          </a:p>
          <a:p>
            <a:r>
              <a:rPr lang="en-US" sz="2000" dirty="0">
                <a:gradFill>
                  <a:gsLst>
                    <a:gs pos="1250">
                      <a:schemeClr val="tx1"/>
                    </a:gs>
                    <a:gs pos="100000">
                      <a:schemeClr val="tx1"/>
                    </a:gs>
                  </a:gsLst>
                  <a:lin ang="5400000" scaled="0"/>
                </a:gradFill>
              </a:rPr>
              <a:t>Follow-up paper “</a:t>
            </a:r>
            <a:r>
              <a:rPr lang="en-US" sz="2000" u="sng" dirty="0">
                <a:gradFill>
                  <a:gsLst>
                    <a:gs pos="1250">
                      <a:schemeClr val="tx1"/>
                    </a:gs>
                    <a:gs pos="100000">
                      <a:schemeClr val="tx1"/>
                    </a:gs>
                  </a:gsLst>
                  <a:lin ang="5400000" scaled="0"/>
                </a:gradFill>
              </a:rPr>
              <a:t>Fast</a:t>
            </a:r>
            <a:r>
              <a:rPr lang="en-US" sz="2000" dirty="0">
                <a:gradFill>
                  <a:gsLst>
                    <a:gs pos="1250">
                      <a:schemeClr val="tx1"/>
                    </a:gs>
                    <a:gs pos="100000">
                      <a:schemeClr val="tx1"/>
                    </a:gs>
                  </a:gsLst>
                  <a:lin ang="5400000" scaled="0"/>
                </a:gradFill>
              </a:rPr>
              <a:t> R-CNN”: compute convolution layers only once per image:</a:t>
            </a:r>
          </a:p>
          <a:p>
            <a:pPr marL="0" indent="0">
              <a:buFont typeface="Arial" pitchFamily="34" charset="0"/>
              <a:buNone/>
            </a:pPr>
            <a:endParaRPr lang="en-US" sz="1800" dirty="0"/>
          </a:p>
        </p:txBody>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157" y="3504677"/>
            <a:ext cx="8382000" cy="2467958"/>
          </a:xfrm>
          <a:prstGeom prst="rect">
            <a:avLst/>
          </a:prstGeom>
        </p:spPr>
      </p:pic>
      <p:sp>
        <p:nvSpPr>
          <p:cNvPr id="4" name="TextBox 3"/>
          <p:cNvSpPr txBox="1"/>
          <p:nvPr/>
        </p:nvSpPr>
        <p:spPr>
          <a:xfrm>
            <a:off x="4057279" y="5861998"/>
            <a:ext cx="4914318"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Modifications to transform a pre-trained </a:t>
            </a:r>
            <a:r>
              <a:rPr lang="en-US" sz="1400" dirty="0" err="1">
                <a:gradFill>
                  <a:gsLst>
                    <a:gs pos="2917">
                      <a:schemeClr val="tx1"/>
                    </a:gs>
                    <a:gs pos="30000">
                      <a:schemeClr val="tx1"/>
                    </a:gs>
                  </a:gsLst>
                  <a:lin ang="5400000" scaled="0"/>
                </a:gradFill>
                <a:latin typeface="+mj-lt"/>
              </a:rPr>
              <a:t>Alexnet</a:t>
            </a:r>
            <a:r>
              <a:rPr lang="en-US" sz="1400" dirty="0">
                <a:gradFill>
                  <a:gsLst>
                    <a:gs pos="2917">
                      <a:schemeClr val="tx1"/>
                    </a:gs>
                    <a:gs pos="30000">
                      <a:schemeClr val="tx1"/>
                    </a:gs>
                  </a:gsLst>
                  <a:lin ang="5400000" scaled="0"/>
                </a:gradFill>
                <a:latin typeface="+mj-lt"/>
              </a:rPr>
              <a:t> model into a Fast R-CNN model for object detection.</a:t>
            </a:r>
          </a:p>
        </p:txBody>
      </p:sp>
      <p:sp>
        <p:nvSpPr>
          <p:cNvPr id="13" name="TextBox 12"/>
          <p:cNvSpPr txBox="1"/>
          <p:nvPr/>
        </p:nvSpPr>
        <p:spPr>
          <a:xfrm>
            <a:off x="8232357" y="4836990"/>
            <a:ext cx="8382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rgbClr val="FF0000"/>
                </a:solidFill>
                <a:latin typeface="Wingdings 2" panose="05020102010507070707" pitchFamily="18" charset="2"/>
              </a:rPr>
              <a:t>O</a:t>
            </a:r>
          </a:p>
        </p:txBody>
      </p:sp>
      <p:sp>
        <p:nvSpPr>
          <p:cNvPr id="17" name="Rectangle 16"/>
          <p:cNvSpPr/>
          <p:nvPr/>
        </p:nvSpPr>
        <p:spPr bwMode="auto">
          <a:xfrm>
            <a:off x="8384757" y="5118353"/>
            <a:ext cx="609600" cy="334970"/>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0213557" y="4926955"/>
            <a:ext cx="228600" cy="208491"/>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136357" y="5537445"/>
            <a:ext cx="228600" cy="190508"/>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060157" y="4768540"/>
            <a:ext cx="228600" cy="190508"/>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1907757" y="5294089"/>
            <a:ext cx="8382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22" name="TextBox 21"/>
          <p:cNvSpPr txBox="1"/>
          <p:nvPr/>
        </p:nvSpPr>
        <p:spPr>
          <a:xfrm>
            <a:off x="1845611" y="4540831"/>
            <a:ext cx="8382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28" name="TextBox 27"/>
          <p:cNvSpPr txBox="1"/>
          <p:nvPr/>
        </p:nvSpPr>
        <p:spPr>
          <a:xfrm>
            <a:off x="8528542" y="4194846"/>
            <a:ext cx="8382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rgbClr val="FF0000"/>
                </a:solidFill>
                <a:latin typeface="Wingdings 2" panose="05020102010507070707" pitchFamily="18" charset="2"/>
              </a:rPr>
              <a:t>O</a:t>
            </a:r>
          </a:p>
        </p:txBody>
      </p:sp>
      <p:sp>
        <p:nvSpPr>
          <p:cNvPr id="29" name="Rectangle 28"/>
          <p:cNvSpPr/>
          <p:nvPr/>
        </p:nvSpPr>
        <p:spPr bwMode="auto">
          <a:xfrm>
            <a:off x="8742738" y="4489704"/>
            <a:ext cx="404019" cy="334970"/>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450557" y="4552788"/>
            <a:ext cx="779701"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1000</a:t>
            </a:r>
          </a:p>
        </p:txBody>
      </p:sp>
      <p:sp>
        <p:nvSpPr>
          <p:cNvPr id="15" name="Rectangle 14"/>
          <p:cNvSpPr/>
          <p:nvPr/>
        </p:nvSpPr>
        <p:spPr>
          <a:xfrm>
            <a:off x="8384757" y="2669812"/>
            <a:ext cx="990600" cy="1000681"/>
          </a:xfrm>
          <a:prstGeom prst="rect">
            <a:avLst/>
          </a:prstGeom>
          <a:solidFill>
            <a:schemeClr val="bg1"/>
          </a:solidFill>
          <a:ln w="254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D050"/>
                </a:solidFill>
                <a:latin typeface="+mj-lt"/>
              </a:rPr>
              <a:t>ROI Pooling</a:t>
            </a:r>
          </a:p>
        </p:txBody>
      </p:sp>
      <p:sp>
        <p:nvSpPr>
          <p:cNvPr id="27" name="Freeform 26"/>
          <p:cNvSpPr/>
          <p:nvPr/>
        </p:nvSpPr>
        <p:spPr bwMode="auto">
          <a:xfrm>
            <a:off x="8014531" y="3178040"/>
            <a:ext cx="781389" cy="1452951"/>
          </a:xfrm>
          <a:custGeom>
            <a:avLst/>
            <a:gdLst>
              <a:gd name="connsiteX0" fmla="*/ 686139 w 781389"/>
              <a:gd name="connsiteY0" fmla="*/ 1452951 h 1452951"/>
              <a:gd name="connsiteX1" fmla="*/ 762339 w 781389"/>
              <a:gd name="connsiteY1" fmla="*/ 1348176 h 1452951"/>
              <a:gd name="connsiteX2" fmla="*/ 781389 w 781389"/>
              <a:gd name="connsiteY2" fmla="*/ 1291026 h 1452951"/>
              <a:gd name="connsiteX3" fmla="*/ 771864 w 781389"/>
              <a:gd name="connsiteY3" fmla="*/ 1148151 h 1452951"/>
              <a:gd name="connsiteX4" fmla="*/ 743289 w 781389"/>
              <a:gd name="connsiteY4" fmla="*/ 1052901 h 1452951"/>
              <a:gd name="connsiteX5" fmla="*/ 724239 w 781389"/>
              <a:gd name="connsiteY5" fmla="*/ 1024326 h 1452951"/>
              <a:gd name="connsiteX6" fmla="*/ 705189 w 781389"/>
              <a:gd name="connsiteY6" fmla="*/ 986226 h 1452951"/>
              <a:gd name="connsiteX7" fmla="*/ 638514 w 781389"/>
              <a:gd name="connsiteY7" fmla="*/ 900501 h 1452951"/>
              <a:gd name="connsiteX8" fmla="*/ 600414 w 781389"/>
              <a:gd name="connsiteY8" fmla="*/ 852876 h 1452951"/>
              <a:gd name="connsiteX9" fmla="*/ 590889 w 781389"/>
              <a:gd name="connsiteY9" fmla="*/ 824301 h 1452951"/>
              <a:gd name="connsiteX10" fmla="*/ 562314 w 781389"/>
              <a:gd name="connsiteY10" fmla="*/ 805251 h 1452951"/>
              <a:gd name="connsiteX11" fmla="*/ 533739 w 781389"/>
              <a:gd name="connsiteY11" fmla="*/ 776676 h 1452951"/>
              <a:gd name="connsiteX12" fmla="*/ 505164 w 781389"/>
              <a:gd name="connsiteY12" fmla="*/ 757626 h 1452951"/>
              <a:gd name="connsiteX13" fmla="*/ 476589 w 781389"/>
              <a:gd name="connsiteY13" fmla="*/ 729051 h 1452951"/>
              <a:gd name="connsiteX14" fmla="*/ 448014 w 781389"/>
              <a:gd name="connsiteY14" fmla="*/ 719526 h 1452951"/>
              <a:gd name="connsiteX15" fmla="*/ 419439 w 781389"/>
              <a:gd name="connsiteY15" fmla="*/ 700476 h 1452951"/>
              <a:gd name="connsiteX16" fmla="*/ 381339 w 781389"/>
              <a:gd name="connsiteY16" fmla="*/ 681426 h 1452951"/>
              <a:gd name="connsiteX17" fmla="*/ 352764 w 781389"/>
              <a:gd name="connsiteY17" fmla="*/ 652851 h 1452951"/>
              <a:gd name="connsiteX18" fmla="*/ 267039 w 781389"/>
              <a:gd name="connsiteY18" fmla="*/ 595701 h 1452951"/>
              <a:gd name="connsiteX19" fmla="*/ 209889 w 781389"/>
              <a:gd name="connsiteY19" fmla="*/ 557601 h 1452951"/>
              <a:gd name="connsiteX20" fmla="*/ 181314 w 781389"/>
              <a:gd name="connsiteY20" fmla="*/ 538551 h 1452951"/>
              <a:gd name="connsiteX21" fmla="*/ 143214 w 781389"/>
              <a:gd name="connsiteY21" fmla="*/ 500451 h 1452951"/>
              <a:gd name="connsiteX22" fmla="*/ 105114 w 781389"/>
              <a:gd name="connsiteY22" fmla="*/ 471876 h 1452951"/>
              <a:gd name="connsiteX23" fmla="*/ 57489 w 781389"/>
              <a:gd name="connsiteY23" fmla="*/ 424251 h 1452951"/>
              <a:gd name="connsiteX24" fmla="*/ 28914 w 781389"/>
              <a:gd name="connsiteY24" fmla="*/ 367101 h 1452951"/>
              <a:gd name="connsiteX25" fmla="*/ 339 w 781389"/>
              <a:gd name="connsiteY25" fmla="*/ 309951 h 1452951"/>
              <a:gd name="connsiteX26" fmla="*/ 19389 w 781389"/>
              <a:gd name="connsiteY26" fmla="*/ 119451 h 1452951"/>
              <a:gd name="connsiteX27" fmla="*/ 38439 w 781389"/>
              <a:gd name="connsiteY27" fmla="*/ 90876 h 1452951"/>
              <a:gd name="connsiteX28" fmla="*/ 95589 w 781389"/>
              <a:gd name="connsiteY28" fmla="*/ 52776 h 1452951"/>
              <a:gd name="connsiteX29" fmla="*/ 114639 w 781389"/>
              <a:gd name="connsiteY29" fmla="*/ 24201 h 1452951"/>
              <a:gd name="connsiteX30" fmla="*/ 362289 w 781389"/>
              <a:gd name="connsiteY30" fmla="*/ 5151 h 14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81389" h="1452951">
                <a:moveTo>
                  <a:pt x="686139" y="1452951"/>
                </a:moveTo>
                <a:cubicBezTo>
                  <a:pt x="700961" y="1434424"/>
                  <a:pt x="755285" y="1369338"/>
                  <a:pt x="762339" y="1348176"/>
                </a:cubicBezTo>
                <a:lnTo>
                  <a:pt x="781389" y="1291026"/>
                </a:lnTo>
                <a:cubicBezTo>
                  <a:pt x="778214" y="1243401"/>
                  <a:pt x="776861" y="1195619"/>
                  <a:pt x="771864" y="1148151"/>
                </a:cubicBezTo>
                <a:cubicBezTo>
                  <a:pt x="770200" y="1132344"/>
                  <a:pt x="746950" y="1058392"/>
                  <a:pt x="743289" y="1052901"/>
                </a:cubicBezTo>
                <a:cubicBezTo>
                  <a:pt x="736939" y="1043376"/>
                  <a:pt x="729919" y="1034265"/>
                  <a:pt x="724239" y="1024326"/>
                </a:cubicBezTo>
                <a:cubicBezTo>
                  <a:pt x="717194" y="1011998"/>
                  <a:pt x="712494" y="998402"/>
                  <a:pt x="705189" y="986226"/>
                </a:cubicBezTo>
                <a:cubicBezTo>
                  <a:pt x="671010" y="929261"/>
                  <a:pt x="676575" y="938562"/>
                  <a:pt x="638514" y="900501"/>
                </a:cubicBezTo>
                <a:cubicBezTo>
                  <a:pt x="614573" y="828677"/>
                  <a:pt x="649653" y="914424"/>
                  <a:pt x="600414" y="852876"/>
                </a:cubicBezTo>
                <a:cubicBezTo>
                  <a:pt x="594142" y="845036"/>
                  <a:pt x="597161" y="832141"/>
                  <a:pt x="590889" y="824301"/>
                </a:cubicBezTo>
                <a:cubicBezTo>
                  <a:pt x="583738" y="815362"/>
                  <a:pt x="571108" y="812580"/>
                  <a:pt x="562314" y="805251"/>
                </a:cubicBezTo>
                <a:cubicBezTo>
                  <a:pt x="551966" y="796627"/>
                  <a:pt x="544087" y="785300"/>
                  <a:pt x="533739" y="776676"/>
                </a:cubicBezTo>
                <a:cubicBezTo>
                  <a:pt x="524945" y="769347"/>
                  <a:pt x="513958" y="764955"/>
                  <a:pt x="505164" y="757626"/>
                </a:cubicBezTo>
                <a:cubicBezTo>
                  <a:pt x="494816" y="749002"/>
                  <a:pt x="487797" y="736523"/>
                  <a:pt x="476589" y="729051"/>
                </a:cubicBezTo>
                <a:cubicBezTo>
                  <a:pt x="468235" y="723482"/>
                  <a:pt x="456994" y="724016"/>
                  <a:pt x="448014" y="719526"/>
                </a:cubicBezTo>
                <a:cubicBezTo>
                  <a:pt x="437775" y="714406"/>
                  <a:pt x="429378" y="706156"/>
                  <a:pt x="419439" y="700476"/>
                </a:cubicBezTo>
                <a:cubicBezTo>
                  <a:pt x="407111" y="693431"/>
                  <a:pt x="392893" y="689679"/>
                  <a:pt x="381339" y="681426"/>
                </a:cubicBezTo>
                <a:cubicBezTo>
                  <a:pt x="370378" y="673596"/>
                  <a:pt x="363397" y="661121"/>
                  <a:pt x="352764" y="652851"/>
                </a:cubicBezTo>
                <a:lnTo>
                  <a:pt x="267039" y="595701"/>
                </a:lnTo>
                <a:lnTo>
                  <a:pt x="209889" y="557601"/>
                </a:lnTo>
                <a:cubicBezTo>
                  <a:pt x="200364" y="551251"/>
                  <a:pt x="189409" y="546646"/>
                  <a:pt x="181314" y="538551"/>
                </a:cubicBezTo>
                <a:cubicBezTo>
                  <a:pt x="168614" y="525851"/>
                  <a:pt x="156731" y="512278"/>
                  <a:pt x="143214" y="500451"/>
                </a:cubicBezTo>
                <a:cubicBezTo>
                  <a:pt x="131267" y="489997"/>
                  <a:pt x="116339" y="483101"/>
                  <a:pt x="105114" y="471876"/>
                </a:cubicBezTo>
                <a:cubicBezTo>
                  <a:pt x="41614" y="408376"/>
                  <a:pt x="133689" y="475051"/>
                  <a:pt x="57489" y="424251"/>
                </a:cubicBezTo>
                <a:cubicBezTo>
                  <a:pt x="33548" y="352427"/>
                  <a:pt x="65843" y="440959"/>
                  <a:pt x="28914" y="367101"/>
                </a:cubicBezTo>
                <a:cubicBezTo>
                  <a:pt x="-10521" y="288231"/>
                  <a:pt x="54934" y="391843"/>
                  <a:pt x="339" y="309951"/>
                </a:cubicBezTo>
                <a:cubicBezTo>
                  <a:pt x="896" y="300488"/>
                  <a:pt x="-5459" y="169147"/>
                  <a:pt x="19389" y="119451"/>
                </a:cubicBezTo>
                <a:cubicBezTo>
                  <a:pt x="24509" y="109212"/>
                  <a:pt x="29824" y="98414"/>
                  <a:pt x="38439" y="90876"/>
                </a:cubicBezTo>
                <a:cubicBezTo>
                  <a:pt x="55669" y="75799"/>
                  <a:pt x="95589" y="52776"/>
                  <a:pt x="95589" y="52776"/>
                </a:cubicBezTo>
                <a:cubicBezTo>
                  <a:pt x="101939" y="43251"/>
                  <a:pt x="104931" y="30268"/>
                  <a:pt x="114639" y="24201"/>
                </a:cubicBezTo>
                <a:cubicBezTo>
                  <a:pt x="177248" y="-14929"/>
                  <a:pt x="324946" y="5151"/>
                  <a:pt x="362289" y="5151"/>
                </a:cubicBezTo>
              </a:path>
            </a:pathLst>
          </a:custGeom>
          <a:noFill/>
          <a:ln w="38100">
            <a:solidFill>
              <a:srgbClr val="92D050"/>
            </a:solidFill>
            <a:headEnd type="none" w="med" len="med"/>
            <a:tailEnd type="triangl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Freeform 29"/>
          <p:cNvSpPr/>
          <p:nvPr/>
        </p:nvSpPr>
        <p:spPr bwMode="auto">
          <a:xfrm>
            <a:off x="8964692" y="3173666"/>
            <a:ext cx="650378" cy="1466988"/>
          </a:xfrm>
          <a:custGeom>
            <a:avLst/>
            <a:gdLst>
              <a:gd name="connsiteX0" fmla="*/ 431303 w 650378"/>
              <a:gd name="connsiteY0" fmla="*/ 0 h 1466988"/>
              <a:gd name="connsiteX1" fmla="*/ 526553 w 650378"/>
              <a:gd name="connsiteY1" fmla="*/ 9525 h 1466988"/>
              <a:gd name="connsiteX2" fmla="*/ 555128 w 650378"/>
              <a:gd name="connsiteY2" fmla="*/ 19050 h 1466988"/>
              <a:gd name="connsiteX3" fmla="*/ 593228 w 650378"/>
              <a:gd name="connsiteY3" fmla="*/ 76200 h 1466988"/>
              <a:gd name="connsiteX4" fmla="*/ 612278 w 650378"/>
              <a:gd name="connsiteY4" fmla="*/ 104775 h 1466988"/>
              <a:gd name="connsiteX5" fmla="*/ 650378 w 650378"/>
              <a:gd name="connsiteY5" fmla="*/ 200025 h 1466988"/>
              <a:gd name="connsiteX6" fmla="*/ 640853 w 650378"/>
              <a:gd name="connsiteY6" fmla="*/ 352425 h 1466988"/>
              <a:gd name="connsiteX7" fmla="*/ 631328 w 650378"/>
              <a:gd name="connsiteY7" fmla="*/ 381000 h 1466988"/>
              <a:gd name="connsiteX8" fmla="*/ 593228 w 650378"/>
              <a:gd name="connsiteY8" fmla="*/ 438150 h 1466988"/>
              <a:gd name="connsiteX9" fmla="*/ 536078 w 650378"/>
              <a:gd name="connsiteY9" fmla="*/ 466725 h 1466988"/>
              <a:gd name="connsiteX10" fmla="*/ 478928 w 650378"/>
              <a:gd name="connsiteY10" fmla="*/ 504825 h 1466988"/>
              <a:gd name="connsiteX11" fmla="*/ 412253 w 650378"/>
              <a:gd name="connsiteY11" fmla="*/ 552450 h 1466988"/>
              <a:gd name="connsiteX12" fmla="*/ 355103 w 650378"/>
              <a:gd name="connsiteY12" fmla="*/ 590550 h 1466988"/>
              <a:gd name="connsiteX13" fmla="*/ 326528 w 650378"/>
              <a:gd name="connsiteY13" fmla="*/ 600075 h 1466988"/>
              <a:gd name="connsiteX14" fmla="*/ 278903 w 650378"/>
              <a:gd name="connsiteY14" fmla="*/ 647700 h 1466988"/>
              <a:gd name="connsiteX15" fmla="*/ 259853 w 650378"/>
              <a:gd name="connsiteY15" fmla="*/ 676275 h 1466988"/>
              <a:gd name="connsiteX16" fmla="*/ 231278 w 650378"/>
              <a:gd name="connsiteY16" fmla="*/ 704850 h 1466988"/>
              <a:gd name="connsiteX17" fmla="*/ 174128 w 650378"/>
              <a:gd name="connsiteY17" fmla="*/ 742950 h 1466988"/>
              <a:gd name="connsiteX18" fmla="*/ 116978 w 650378"/>
              <a:gd name="connsiteY18" fmla="*/ 800100 h 1466988"/>
              <a:gd name="connsiteX19" fmla="*/ 69353 w 650378"/>
              <a:gd name="connsiteY19" fmla="*/ 847725 h 1466988"/>
              <a:gd name="connsiteX20" fmla="*/ 31253 w 650378"/>
              <a:gd name="connsiteY20" fmla="*/ 933450 h 1466988"/>
              <a:gd name="connsiteX21" fmla="*/ 21728 w 650378"/>
              <a:gd name="connsiteY21" fmla="*/ 962025 h 1466988"/>
              <a:gd name="connsiteX22" fmla="*/ 12203 w 650378"/>
              <a:gd name="connsiteY22" fmla="*/ 990600 h 1466988"/>
              <a:gd name="connsiteX23" fmla="*/ 12203 w 650378"/>
              <a:gd name="connsiteY23" fmla="*/ 1314450 h 1466988"/>
              <a:gd name="connsiteX24" fmla="*/ 50303 w 650378"/>
              <a:gd name="connsiteY24" fmla="*/ 1400175 h 1466988"/>
              <a:gd name="connsiteX25" fmla="*/ 78878 w 650378"/>
              <a:gd name="connsiteY25" fmla="*/ 1419225 h 1466988"/>
              <a:gd name="connsiteX26" fmla="*/ 116978 w 650378"/>
              <a:gd name="connsiteY26" fmla="*/ 1447800 h 1466988"/>
              <a:gd name="connsiteX27" fmla="*/ 202703 w 650378"/>
              <a:gd name="connsiteY27" fmla="*/ 1466850 h 14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378" h="1466988">
                <a:moveTo>
                  <a:pt x="431303" y="0"/>
                </a:moveTo>
                <a:cubicBezTo>
                  <a:pt x="463053" y="3175"/>
                  <a:pt x="495016" y="4673"/>
                  <a:pt x="526553" y="9525"/>
                </a:cubicBezTo>
                <a:cubicBezTo>
                  <a:pt x="536476" y="11052"/>
                  <a:pt x="548028" y="11950"/>
                  <a:pt x="555128" y="19050"/>
                </a:cubicBezTo>
                <a:cubicBezTo>
                  <a:pt x="571317" y="35239"/>
                  <a:pt x="580528" y="57150"/>
                  <a:pt x="593228" y="76200"/>
                </a:cubicBezTo>
                <a:cubicBezTo>
                  <a:pt x="599578" y="85725"/>
                  <a:pt x="608658" y="93915"/>
                  <a:pt x="612278" y="104775"/>
                </a:cubicBezTo>
                <a:cubicBezTo>
                  <a:pt x="635818" y="175395"/>
                  <a:pt x="622348" y="143964"/>
                  <a:pt x="650378" y="200025"/>
                </a:cubicBezTo>
                <a:cubicBezTo>
                  <a:pt x="647203" y="250825"/>
                  <a:pt x="646181" y="301806"/>
                  <a:pt x="640853" y="352425"/>
                </a:cubicBezTo>
                <a:cubicBezTo>
                  <a:pt x="639802" y="362410"/>
                  <a:pt x="636204" y="372223"/>
                  <a:pt x="631328" y="381000"/>
                </a:cubicBezTo>
                <a:cubicBezTo>
                  <a:pt x="620209" y="401014"/>
                  <a:pt x="612278" y="425450"/>
                  <a:pt x="593228" y="438150"/>
                </a:cubicBezTo>
                <a:cubicBezTo>
                  <a:pt x="466373" y="522720"/>
                  <a:pt x="654384" y="401000"/>
                  <a:pt x="536078" y="466725"/>
                </a:cubicBezTo>
                <a:cubicBezTo>
                  <a:pt x="516064" y="477844"/>
                  <a:pt x="497978" y="492125"/>
                  <a:pt x="478928" y="504825"/>
                </a:cubicBezTo>
                <a:cubicBezTo>
                  <a:pt x="386027" y="566759"/>
                  <a:pt x="530398" y="469748"/>
                  <a:pt x="412253" y="552450"/>
                </a:cubicBezTo>
                <a:cubicBezTo>
                  <a:pt x="393496" y="565580"/>
                  <a:pt x="376823" y="583310"/>
                  <a:pt x="355103" y="590550"/>
                </a:cubicBezTo>
                <a:lnTo>
                  <a:pt x="326528" y="600075"/>
                </a:lnTo>
                <a:cubicBezTo>
                  <a:pt x="279864" y="693403"/>
                  <a:pt x="337299" y="600983"/>
                  <a:pt x="278903" y="647700"/>
                </a:cubicBezTo>
                <a:cubicBezTo>
                  <a:pt x="269964" y="654851"/>
                  <a:pt x="267182" y="667481"/>
                  <a:pt x="259853" y="676275"/>
                </a:cubicBezTo>
                <a:cubicBezTo>
                  <a:pt x="251229" y="686623"/>
                  <a:pt x="241911" y="696580"/>
                  <a:pt x="231278" y="704850"/>
                </a:cubicBezTo>
                <a:cubicBezTo>
                  <a:pt x="213206" y="718906"/>
                  <a:pt x="187865" y="724634"/>
                  <a:pt x="174128" y="742950"/>
                </a:cubicBezTo>
                <a:cubicBezTo>
                  <a:pt x="138684" y="790208"/>
                  <a:pt x="158762" y="772244"/>
                  <a:pt x="116978" y="800100"/>
                </a:cubicBezTo>
                <a:cubicBezTo>
                  <a:pt x="66178" y="876300"/>
                  <a:pt x="132853" y="784225"/>
                  <a:pt x="69353" y="847725"/>
                </a:cubicBezTo>
                <a:cubicBezTo>
                  <a:pt x="46712" y="870366"/>
                  <a:pt x="40684" y="905156"/>
                  <a:pt x="31253" y="933450"/>
                </a:cubicBezTo>
                <a:lnTo>
                  <a:pt x="21728" y="962025"/>
                </a:lnTo>
                <a:lnTo>
                  <a:pt x="12203" y="990600"/>
                </a:lnTo>
                <a:cubicBezTo>
                  <a:pt x="-1732" y="1129952"/>
                  <a:pt x="-6248" y="1129943"/>
                  <a:pt x="12203" y="1314450"/>
                </a:cubicBezTo>
                <a:cubicBezTo>
                  <a:pt x="14299" y="1335409"/>
                  <a:pt x="31843" y="1381715"/>
                  <a:pt x="50303" y="1400175"/>
                </a:cubicBezTo>
                <a:cubicBezTo>
                  <a:pt x="58398" y="1408270"/>
                  <a:pt x="69563" y="1412571"/>
                  <a:pt x="78878" y="1419225"/>
                </a:cubicBezTo>
                <a:cubicBezTo>
                  <a:pt x="91796" y="1428452"/>
                  <a:pt x="102779" y="1440700"/>
                  <a:pt x="116978" y="1447800"/>
                </a:cubicBezTo>
                <a:cubicBezTo>
                  <a:pt x="161102" y="1469862"/>
                  <a:pt x="164512" y="1466850"/>
                  <a:pt x="202703" y="1466850"/>
                </a:cubicBezTo>
              </a:path>
            </a:pathLst>
          </a:custGeom>
          <a:noFill/>
          <a:ln w="38100">
            <a:solidFill>
              <a:srgbClr val="92D050"/>
            </a:solidFill>
            <a:headEnd type="none" w="med" len="med"/>
            <a:tailEnd type="triangl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Rectangle 32"/>
          <p:cNvSpPr/>
          <p:nvPr/>
        </p:nvSpPr>
        <p:spPr bwMode="auto">
          <a:xfrm>
            <a:off x="8232357" y="2222753"/>
            <a:ext cx="2362200" cy="3429000"/>
          </a:xfrm>
          <a:prstGeom prst="rect">
            <a:avLst/>
          </a:prstGeom>
          <a:noFill/>
          <a:ln w="19050">
            <a:solidFill>
              <a:srgbClr val="92D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10096241" y="4989097"/>
            <a:ext cx="574516"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21</a:t>
            </a:r>
          </a:p>
        </p:txBody>
      </p:sp>
      <p:sp>
        <p:nvSpPr>
          <p:cNvPr id="37" name="TextBox 36"/>
          <p:cNvSpPr txBox="1"/>
          <p:nvPr/>
        </p:nvSpPr>
        <p:spPr>
          <a:xfrm>
            <a:off x="10023057" y="4716462"/>
            <a:ext cx="505108"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31" name="TextBox 30"/>
          <p:cNvSpPr txBox="1"/>
          <p:nvPr/>
        </p:nvSpPr>
        <p:spPr>
          <a:xfrm>
            <a:off x="1602957" y="5238588"/>
            <a:ext cx="779701"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1000</a:t>
            </a:r>
          </a:p>
        </p:txBody>
      </p:sp>
      <p:sp>
        <p:nvSpPr>
          <p:cNvPr id="6" name="Rectangle 5"/>
          <p:cNvSpPr/>
          <p:nvPr/>
        </p:nvSpPr>
        <p:spPr>
          <a:xfrm>
            <a:off x="731837" y="4374273"/>
            <a:ext cx="715260" cy="584775"/>
          </a:xfrm>
          <a:prstGeom prst="rect">
            <a:avLst/>
          </a:prstGeom>
        </p:spPr>
        <p:txBody>
          <a:bodyPr wrap="none">
            <a:spAutoFit/>
          </a:bodyPr>
          <a:lstStyle/>
          <a:p>
            <a:pPr algn="r"/>
            <a:r>
              <a:rPr lang="en-US" sz="1600" b="1" dirty="0">
                <a:gradFill>
                  <a:gsLst>
                    <a:gs pos="1250">
                      <a:schemeClr val="tx1"/>
                    </a:gs>
                    <a:gs pos="100000">
                      <a:schemeClr val="tx1"/>
                    </a:gs>
                  </a:gsLst>
                  <a:lin ang="5400000" scaled="0"/>
                </a:gradFill>
                <a:latin typeface="+mj-lt"/>
              </a:rPr>
              <a:t>Input:</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image</a:t>
            </a:r>
          </a:p>
        </p:txBody>
      </p:sp>
      <p:sp>
        <p:nvSpPr>
          <p:cNvPr id="35" name="Rectangle 34"/>
          <p:cNvSpPr/>
          <p:nvPr/>
        </p:nvSpPr>
        <p:spPr>
          <a:xfrm>
            <a:off x="10802632" y="4241690"/>
            <a:ext cx="1579984" cy="830997"/>
          </a:xfrm>
          <a:prstGeom prst="rect">
            <a:avLst/>
          </a:prstGeom>
        </p:spPr>
        <p:txBody>
          <a:bodyPr wrap="none">
            <a:spAutoFit/>
          </a:bodyPr>
          <a:lstStyle/>
          <a:p>
            <a:r>
              <a:rPr lang="en-US" sz="1600" b="1" dirty="0">
                <a:gradFill>
                  <a:gsLst>
                    <a:gs pos="1250">
                      <a:schemeClr val="tx1"/>
                    </a:gs>
                    <a:gs pos="100000">
                      <a:schemeClr val="tx1"/>
                    </a:gs>
                  </a:gsLst>
                  <a:lin ang="5400000" scaled="0"/>
                </a:gradFill>
                <a:latin typeface="+mj-lt"/>
              </a:rPr>
              <a:t>Output:</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detection scores</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for each ROI</a:t>
            </a:r>
          </a:p>
        </p:txBody>
      </p:sp>
      <p:cxnSp>
        <p:nvCxnSpPr>
          <p:cNvPr id="10" name="Straight Arrow Connector 9"/>
          <p:cNvCxnSpPr/>
          <p:nvPr/>
        </p:nvCxnSpPr>
        <p:spPr>
          <a:xfrm>
            <a:off x="8885237" y="1592262"/>
            <a:ext cx="0" cy="1077550"/>
          </a:xfrm>
          <a:prstGeom prst="straightConnector1">
            <a:avLst/>
          </a:prstGeom>
          <a:ln w="15875">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999102" y="1012472"/>
            <a:ext cx="1774845" cy="584775"/>
          </a:xfrm>
          <a:prstGeom prst="rect">
            <a:avLst/>
          </a:prstGeom>
        </p:spPr>
        <p:txBody>
          <a:bodyPr wrap="none">
            <a:spAutoFit/>
          </a:bodyPr>
          <a:lstStyle/>
          <a:p>
            <a:pPr algn="ctr"/>
            <a:r>
              <a:rPr lang="en-US" sz="1600" b="1" dirty="0">
                <a:gradFill>
                  <a:gsLst>
                    <a:gs pos="1250">
                      <a:schemeClr val="tx1"/>
                    </a:gs>
                    <a:gs pos="100000">
                      <a:schemeClr val="tx1"/>
                    </a:gs>
                  </a:gsLst>
                  <a:lin ang="5400000" scaled="0"/>
                </a:gradFill>
                <a:latin typeface="+mj-lt"/>
              </a:rPr>
              <a:t>Input:</a:t>
            </a:r>
            <a:br>
              <a:rPr lang="en-US" sz="1600" dirty="0">
                <a:gradFill>
                  <a:gsLst>
                    <a:gs pos="1250">
                      <a:schemeClr val="tx1"/>
                    </a:gs>
                    <a:gs pos="100000">
                      <a:schemeClr val="tx1"/>
                    </a:gs>
                  </a:gsLst>
                  <a:lin ang="5400000" scaled="0"/>
                </a:gradFill>
                <a:latin typeface="+mj-lt"/>
              </a:rPr>
            </a:br>
            <a:r>
              <a:rPr lang="en-US" sz="1600" dirty="0">
                <a:gradFill>
                  <a:gsLst>
                    <a:gs pos="1250">
                      <a:schemeClr val="tx1"/>
                    </a:gs>
                    <a:gs pos="100000">
                      <a:schemeClr val="tx1"/>
                    </a:gs>
                  </a:gsLst>
                  <a:lin ang="5400000" scaled="0"/>
                </a:gradFill>
                <a:latin typeface="+mj-lt"/>
              </a:rPr>
              <a:t>Regions of Interest</a:t>
            </a:r>
          </a:p>
        </p:txBody>
      </p:sp>
      <p:sp>
        <p:nvSpPr>
          <p:cNvPr id="34" name="TextBox 33"/>
          <p:cNvSpPr txBox="1"/>
          <p:nvPr/>
        </p:nvSpPr>
        <p:spPr>
          <a:xfrm>
            <a:off x="8003757" y="1885788"/>
            <a:ext cx="196214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92D050"/>
                </a:solidFill>
                <a:latin typeface="+mj-lt"/>
              </a:rPr>
              <a:t>Perform for each ROI</a:t>
            </a:r>
          </a:p>
        </p:txBody>
      </p:sp>
    </p:spTree>
    <p:extLst>
      <p:ext uri="{BB962C8B-B14F-4D97-AF65-F5344CB8AC3E}">
        <p14:creationId xmlns:p14="http://schemas.microsoft.com/office/powerpoint/2010/main" val="2039103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42907" cy="5638467"/>
          </a:xfrm>
        </p:spPr>
        <p:txBody>
          <a:bodyPr/>
          <a:lstStyle/>
          <a:p>
            <a:pPr marL="0" indent="0">
              <a:buNone/>
            </a:pPr>
            <a:endParaRPr lang="en-US" sz="36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Preliminary dataset: annotated 311 images, split into 71 test and 240 training images.</a:t>
            </a:r>
          </a:p>
          <a:p>
            <a:r>
              <a:rPr lang="en-US" sz="2000" dirty="0">
                <a:gradFill>
                  <a:gsLst>
                    <a:gs pos="1250">
                      <a:schemeClr val="tx1"/>
                    </a:gs>
                    <a:gs pos="100000">
                      <a:schemeClr val="tx1"/>
                    </a:gs>
                  </a:gsLst>
                  <a:lin ang="5400000" scaled="0"/>
                </a:gradFill>
              </a:rPr>
              <a:t>In total 2578 annotated objects, i.e. on average 123 examples per class.</a:t>
            </a:r>
          </a:p>
          <a:p>
            <a:r>
              <a:rPr lang="en-US" sz="2000" dirty="0">
                <a:gradFill>
                  <a:gsLst>
                    <a:gs pos="1250">
                      <a:schemeClr val="tx1"/>
                    </a:gs>
                    <a:gs pos="100000">
                      <a:schemeClr val="tx1"/>
                    </a:gs>
                  </a:gsLst>
                  <a:lin ang="5400000" scaled="0"/>
                </a:gradFill>
              </a:rPr>
              <a:t>Supplied additional 1245 negative images (via hard-negative mining).</a:t>
            </a:r>
          </a:p>
          <a:p>
            <a:r>
              <a:rPr lang="en-US" sz="2000" dirty="0">
                <a:gradFill>
                  <a:gsLst>
                    <a:gs pos="1250">
                      <a:schemeClr val="tx1"/>
                    </a:gs>
                    <a:gs pos="100000">
                      <a:schemeClr val="tx1"/>
                    </a:gs>
                  </a:gsLst>
                  <a:lin ang="5400000" scaled="0"/>
                </a:gradFill>
              </a:rPr>
              <a:t>21 different objects:</a:t>
            </a:r>
            <a:br>
              <a:rPr lang="en-US" sz="2000" dirty="0">
                <a:gradFill>
                  <a:gsLst>
                    <a:gs pos="1250">
                      <a:schemeClr val="tx1"/>
                    </a:gs>
                    <a:gs pos="100000">
                      <a:schemeClr val="tx1"/>
                    </a:gs>
                  </a:gsLst>
                  <a:lin ang="5400000" scaled="0"/>
                </a:gradFill>
              </a:rPr>
            </a:br>
            <a:r>
              <a:rPr lang="en-US" altLang="en-US" sz="1400" b="1" dirty="0">
                <a:solidFill>
                  <a:srgbClr val="008000"/>
                </a:solidFill>
                <a:latin typeface="Courier New" panose="02070309020205020404" pitchFamily="49" charset="0"/>
                <a:cs typeface="Courier New" panose="02070309020205020404" pitchFamily="49" charset="0"/>
              </a:rPr>
              <a:t>"avocado"</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"orange"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"butter"</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"champagne"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"cheese"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eggBox</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gerkin</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joghurt</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"ketchup"</a:t>
            </a:r>
            <a:r>
              <a:rPr lang="en-US" altLang="en-US" sz="1400" dirty="0">
                <a:solidFill>
                  <a:srgbClr val="000000"/>
                </a:solidFill>
                <a:latin typeface="Courier New" panose="02070309020205020404" pitchFamily="49" charset="0"/>
                <a:cs typeface="Courier New" panose="02070309020205020404" pitchFamily="49" charset="0"/>
              </a:rPr>
              <a:t>,</a:t>
            </a:r>
            <a:br>
              <a:rPr lang="en-US" altLang="en-US" sz="1400" dirty="0">
                <a:solidFill>
                  <a:srgbClr val="000000"/>
                </a:solidFill>
                <a:latin typeface="Courier New" panose="02070309020205020404" pitchFamily="49" charset="0"/>
                <a:cs typeface="Courier New" panose="02070309020205020404" pitchFamily="49" charset="0"/>
              </a:rPr>
            </a:b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orangeJuice</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"onion"</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"pepper"</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"sausage"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"tomato"</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"water"</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"apple"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"milk"</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"tabasco"</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soySauce</a:t>
            </a: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b="1" dirty="0">
                <a:solidFill>
                  <a:srgbClr val="008000"/>
                </a:solidFill>
                <a:latin typeface="Courier New" panose="02070309020205020404" pitchFamily="49" charset="0"/>
                <a:cs typeface="Courier New" panose="02070309020205020404" pitchFamily="49" charset="0"/>
              </a:rPr>
              <a:t>"mustard“</a:t>
            </a:r>
            <a:r>
              <a:rPr lang="en-US" altLang="en-US" sz="1400" dirty="0">
                <a:solidFill>
                  <a:srgbClr val="000000"/>
                </a:solidFill>
                <a:latin typeface="Courier New" panose="02070309020205020404" pitchFamily="49" charset="0"/>
                <a:cs typeface="Courier New" panose="02070309020205020404" pitchFamily="49" charset="0"/>
              </a:rPr>
              <a:t> and </a:t>
            </a:r>
            <a:r>
              <a:rPr lang="en-US" altLang="en-US" sz="1400" b="1" dirty="0">
                <a:solidFill>
                  <a:srgbClr val="008000"/>
                </a:solidFill>
                <a:latin typeface="Courier New" panose="02070309020205020404" pitchFamily="49" charset="0"/>
                <a:cs typeface="Courier New" panose="02070309020205020404" pitchFamily="49" charset="0"/>
              </a:rPr>
              <a:t>"beer“.</a:t>
            </a:r>
            <a:endParaRPr lang="en-US" altLang="en-US" sz="1400" dirty="0">
              <a:solidFill>
                <a:schemeClr val="tx1"/>
              </a:solidFill>
              <a:latin typeface="Arial" panose="020B0604020202020204" pitchFamily="34" charset="0"/>
            </a:endParaRPr>
          </a:p>
          <a:p>
            <a:pPr marL="0" indent="0">
              <a:buNone/>
            </a:pPr>
            <a:br>
              <a:rPr lang="en-US" sz="18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3" name="Title 2"/>
          <p:cNvSpPr>
            <a:spLocks noGrp="1"/>
          </p:cNvSpPr>
          <p:nvPr>
            <p:ph type="title"/>
          </p:nvPr>
        </p:nvSpPr>
        <p:spPr/>
        <p:txBody>
          <a:bodyPr/>
          <a:lstStyle/>
          <a:p>
            <a:r>
              <a:rPr lang="en-US" dirty="0"/>
              <a:t>Preliminary dataset</a:t>
            </a:r>
          </a:p>
        </p:txBody>
      </p:sp>
      <p:sp>
        <p:nvSpPr>
          <p:cNvPr id="7" name="TextBox 6"/>
          <p:cNvSpPr txBox="1"/>
          <p:nvPr/>
        </p:nvSpPr>
        <p:spPr>
          <a:xfrm>
            <a:off x="9433297" y="5630862"/>
            <a:ext cx="2057401"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Training examples for object “butter”.</a:t>
            </a:r>
          </a:p>
        </p:txBody>
      </p:sp>
      <p:pic>
        <p:nvPicPr>
          <p:cNvPr id="8" name="Picture 7"/>
          <p:cNvPicPr>
            <a:picLocks noChangeAspect="1"/>
          </p:cNvPicPr>
          <p:nvPr/>
        </p:nvPicPr>
        <p:blipFill>
          <a:blip r:embed="rId3"/>
          <a:stretch>
            <a:fillRect/>
          </a:stretch>
        </p:blipFill>
        <p:spPr>
          <a:xfrm>
            <a:off x="8961437" y="1820862"/>
            <a:ext cx="3001123" cy="3886200"/>
          </a:xfrm>
          <a:prstGeom prst="rect">
            <a:avLst/>
          </a:prstGeom>
          <a:effectLst>
            <a:outerShdw blurRad="50800" dist="38100" dir="2700000" algn="tl" rotWithShape="0">
              <a:prstClr val="black">
                <a:alpha val="40000"/>
              </a:prstClr>
            </a:outerShdw>
          </a:effectLst>
        </p:spPr>
      </p:pic>
      <p:sp>
        <p:nvSpPr>
          <p:cNvPr id="9" name="TextBox 8"/>
          <p:cNvSpPr txBox="1"/>
          <p:nvPr/>
        </p:nvSpPr>
        <p:spPr>
          <a:xfrm>
            <a:off x="5321723" y="5630862"/>
            <a:ext cx="2667000"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Ground truth annotated training image.</a:t>
            </a:r>
          </a:p>
        </p:txBody>
      </p:sp>
      <p:pic>
        <p:nvPicPr>
          <p:cNvPr id="13" name="Picture 12"/>
          <p:cNvPicPr>
            <a:picLocks noChangeAspect="1"/>
          </p:cNvPicPr>
          <p:nvPr/>
        </p:nvPicPr>
        <p:blipFill>
          <a:blip r:embed="rId4"/>
          <a:stretch>
            <a:fillRect/>
          </a:stretch>
        </p:blipFill>
        <p:spPr>
          <a:xfrm>
            <a:off x="5204603" y="1820862"/>
            <a:ext cx="2901241" cy="3886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3701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724399" cy="5324535"/>
          </a:xfrm>
        </p:spPr>
        <p:txBody>
          <a:bodyPr/>
          <a:lstStyle/>
          <a:p>
            <a:pPr marL="0" indent="0">
              <a:buNone/>
            </a:pPr>
            <a:endParaRPr lang="en-US" sz="3600" dirty="0"/>
          </a:p>
          <a:p>
            <a:pPr marL="0" indent="0">
              <a:buNone/>
            </a:pPr>
            <a:endParaRPr lang="en-US" sz="2000" dirty="0"/>
          </a:p>
          <a:p>
            <a:r>
              <a:rPr lang="en-US" sz="2000" dirty="0">
                <a:gradFill>
                  <a:gsLst>
                    <a:gs pos="1250">
                      <a:schemeClr val="tx1"/>
                    </a:gs>
                    <a:gs pos="100000">
                      <a:schemeClr val="tx1"/>
                    </a:gs>
                  </a:gsLst>
                  <a:lin ang="5400000" scaled="0"/>
                </a:gradFill>
              </a:rPr>
              <a:t>Uses a method called “selective search” to obtain regions-of-interest (ROIs).</a:t>
            </a:r>
          </a:p>
          <a:p>
            <a:r>
              <a:rPr lang="en-US" sz="2000" dirty="0">
                <a:gradFill>
                  <a:gsLst>
                    <a:gs pos="1250">
                      <a:schemeClr val="tx1"/>
                    </a:gs>
                    <a:gs pos="100000">
                      <a:schemeClr val="tx1"/>
                    </a:gs>
                  </a:gsLst>
                  <a:lin ang="5400000" scaled="0"/>
                </a:gradFill>
              </a:rPr>
              <a:t>Traditional Computer Vision method, does not require any training.</a:t>
            </a:r>
          </a:p>
          <a:p>
            <a:r>
              <a:rPr lang="en-US" sz="2000" dirty="0">
                <a:gradFill>
                  <a:gsLst>
                    <a:gs pos="1250">
                      <a:schemeClr val="tx1"/>
                    </a:gs>
                    <a:gs pos="100000">
                      <a:schemeClr val="tx1"/>
                    </a:gs>
                  </a:gsLst>
                  <a:lin ang="5400000" scaled="0"/>
                </a:gradFill>
              </a:rPr>
              <a:t>Additional ROIs using a simple grid search at multiple scales and aspect ratios.</a:t>
            </a:r>
          </a:p>
          <a:p>
            <a:r>
              <a:rPr lang="en-US" sz="2000" dirty="0">
                <a:gradFill>
                  <a:gsLst>
                    <a:gs pos="1250">
                      <a:schemeClr val="tx1"/>
                    </a:gs>
                    <a:gs pos="100000">
                      <a:schemeClr val="tx1"/>
                    </a:gs>
                  </a:gsLst>
                  <a:lin ang="5400000" scaled="0"/>
                </a:gradFill>
              </a:rPr>
              <a:t>Remove ROIs that are too big, too small, with wrong aspect ratio, etc.</a:t>
            </a:r>
          </a:p>
          <a:p>
            <a:r>
              <a:rPr lang="en-US" sz="2000" dirty="0">
                <a:gradFill>
                  <a:gsLst>
                    <a:gs pos="1250">
                      <a:schemeClr val="tx1"/>
                    </a:gs>
                    <a:gs pos="100000">
                      <a:schemeClr val="tx1"/>
                    </a:gs>
                  </a:gsLst>
                  <a:lin ang="5400000" scaled="0"/>
                </a:gradFill>
              </a:rPr>
              <a:t>Tweak parameters for speed and good overlap with ground truth annotations.</a:t>
            </a:r>
          </a:p>
          <a:p>
            <a:pPr marL="0" indent="0">
              <a:buNone/>
            </a:pPr>
            <a:endParaRPr lang="en-US" sz="2000" b="1" dirty="0">
              <a:gradFill>
                <a:gsLst>
                  <a:gs pos="1250">
                    <a:schemeClr val="tx1"/>
                  </a:gs>
                  <a:gs pos="100000">
                    <a:schemeClr val="tx1"/>
                  </a:gs>
                </a:gsLst>
                <a:lin ang="5400000" scaled="0"/>
              </a:gradFill>
            </a:endParaRPr>
          </a:p>
          <a:p>
            <a:pPr marL="0" indent="0">
              <a:buNone/>
            </a:pPr>
            <a:endParaRPr lang="en-US" sz="1800" dirty="0">
              <a:gradFill>
                <a:gsLst>
                  <a:gs pos="1250">
                    <a:schemeClr val="tx1"/>
                  </a:gs>
                  <a:gs pos="100000">
                    <a:schemeClr val="tx1"/>
                  </a:gs>
                </a:gsLst>
                <a:lin ang="5400000" scaled="0"/>
              </a:gradFill>
              <a:latin typeface="+mj-lt"/>
            </a:endParaRPr>
          </a:p>
          <a:p>
            <a:pPr marL="0" indent="0">
              <a:buNone/>
            </a:pPr>
            <a:endParaRPr lang="en-US" sz="1800" dirty="0">
              <a:latin typeface="+mj-lt"/>
            </a:endParaRPr>
          </a:p>
        </p:txBody>
      </p:sp>
      <p:sp>
        <p:nvSpPr>
          <p:cNvPr id="3" name="Title 2"/>
          <p:cNvSpPr>
            <a:spLocks noGrp="1"/>
          </p:cNvSpPr>
          <p:nvPr>
            <p:ph type="title"/>
          </p:nvPr>
        </p:nvSpPr>
        <p:spPr/>
        <p:txBody>
          <a:bodyPr/>
          <a:lstStyle/>
          <a:p>
            <a:r>
              <a:rPr lang="en-US" dirty="0"/>
              <a:t>ROI generation</a:t>
            </a:r>
          </a:p>
        </p:txBody>
      </p:sp>
      <p:sp>
        <p:nvSpPr>
          <p:cNvPr id="10" name="TextBox 9"/>
          <p:cNvSpPr txBox="1"/>
          <p:nvPr/>
        </p:nvSpPr>
        <p:spPr>
          <a:xfrm>
            <a:off x="6178631" y="6082696"/>
            <a:ext cx="4840206"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Image with ROIs generated using (left) selective search and (right) additional ROIs from grid sampling.</a:t>
            </a:r>
          </a:p>
        </p:txBody>
      </p:sp>
      <p:pic>
        <p:nvPicPr>
          <p:cNvPr id="5" name="Picture 4"/>
          <p:cNvPicPr>
            <a:picLocks noChangeAspect="1"/>
          </p:cNvPicPr>
          <p:nvPr/>
        </p:nvPicPr>
        <p:blipFill>
          <a:blip r:embed="rId3"/>
          <a:stretch>
            <a:fillRect/>
          </a:stretch>
        </p:blipFill>
        <p:spPr>
          <a:xfrm>
            <a:off x="5313623" y="656097"/>
            <a:ext cx="3070463" cy="5486904"/>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stretch>
            <a:fillRect/>
          </a:stretch>
        </p:blipFill>
        <p:spPr>
          <a:xfrm>
            <a:off x="8809036" y="659135"/>
            <a:ext cx="3074809" cy="5483866"/>
          </a:xfrm>
          <a:prstGeom prst="rect">
            <a:avLst/>
          </a:prstGeom>
          <a:effectLst>
            <a:outerShdw blurRad="50800" dist="38100" dir="2700000" algn="tl" rotWithShape="0">
              <a:prstClr val="black">
                <a:alpha val="40000"/>
              </a:prstClr>
            </a:outerShdw>
          </a:effectLst>
        </p:spPr>
      </p:pic>
      <p:sp>
        <p:nvSpPr>
          <p:cNvPr id="7" name="Rounded Rectangular Callout 10"/>
          <p:cNvSpPr/>
          <p:nvPr/>
        </p:nvSpPr>
        <p:spPr bwMode="auto">
          <a:xfrm>
            <a:off x="4770437" y="249514"/>
            <a:ext cx="2312809" cy="809436"/>
          </a:xfrm>
          <a:prstGeom prst="wedgeRoundRectCallout">
            <a:avLst>
              <a:gd name="adj1" fmla="val 40700"/>
              <a:gd name="adj2" fmla="val 183822"/>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Tight ROIs from selective search.</a:t>
            </a:r>
          </a:p>
        </p:txBody>
      </p:sp>
      <p:sp>
        <p:nvSpPr>
          <p:cNvPr id="8" name="Rounded Rectangular Callout 11"/>
          <p:cNvSpPr/>
          <p:nvPr/>
        </p:nvSpPr>
        <p:spPr bwMode="auto">
          <a:xfrm>
            <a:off x="9114408" y="249514"/>
            <a:ext cx="2312809" cy="961836"/>
          </a:xfrm>
          <a:prstGeom prst="wedgeRoundRectCallout">
            <a:avLst>
              <a:gd name="adj1" fmla="val -5063"/>
              <a:gd name="adj2" fmla="val 114696"/>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Added ROIs on grid at different aspect ratios.</a:t>
            </a:r>
          </a:p>
        </p:txBody>
      </p:sp>
    </p:spTree>
    <p:extLst>
      <p:ext uri="{BB962C8B-B14F-4D97-AF65-F5344CB8AC3E}">
        <p14:creationId xmlns:p14="http://schemas.microsoft.com/office/powerpoint/2010/main" val="3964575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38850" cy="5084469"/>
          </a:xfrm>
        </p:spPr>
        <p:txBody>
          <a:bodyPr/>
          <a:lstStyle/>
          <a:p>
            <a:pPr marL="0" indent="0">
              <a:buNone/>
            </a:pPr>
            <a:endParaRPr lang="en-US" sz="3600" dirty="0"/>
          </a:p>
          <a:p>
            <a:pPr marL="0" indent="0">
              <a:buNone/>
            </a:pPr>
            <a:r>
              <a:rPr lang="en-US" dirty="0"/>
              <a:t>Positive training examples:</a:t>
            </a:r>
          </a:p>
          <a:p>
            <a:r>
              <a:rPr lang="en-US" sz="2000" dirty="0">
                <a:gradFill>
                  <a:gsLst>
                    <a:gs pos="1250">
                      <a:schemeClr val="tx1"/>
                    </a:gs>
                    <a:gs pos="100000">
                      <a:schemeClr val="tx1"/>
                    </a:gs>
                  </a:gsLst>
                  <a:lin ang="5400000" scaled="0"/>
                </a:gradFill>
              </a:rPr>
              <a:t>Use ground truth as training examples</a:t>
            </a:r>
          </a:p>
          <a:p>
            <a:r>
              <a:rPr lang="en-US" sz="2000" dirty="0">
                <a:gradFill>
                  <a:gsLst>
                    <a:gs pos="1250">
                      <a:schemeClr val="tx1"/>
                    </a:gs>
                    <a:gs pos="100000">
                      <a:schemeClr val="tx1"/>
                    </a:gs>
                  </a:gsLst>
                  <a:lin ang="5400000" scaled="0"/>
                </a:gradFill>
                <a:sym typeface="Wingdings" panose="05000000000000000000" pitchFamily="2" charset="2"/>
              </a:rPr>
              <a:t>Add Regions-of-interests (ROIs) which overlap with the ground truth annotations</a:t>
            </a:r>
          </a:p>
          <a:p>
            <a:endParaRPr lang="en-US" sz="2000" dirty="0">
              <a:gradFill>
                <a:gsLst>
                  <a:gs pos="1250">
                    <a:schemeClr val="tx1"/>
                  </a:gs>
                  <a:gs pos="100000">
                    <a:schemeClr val="tx1"/>
                  </a:gs>
                </a:gsLst>
                <a:lin ang="5400000" scaled="0"/>
              </a:gradFill>
              <a:sym typeface="Wingdings" panose="05000000000000000000" pitchFamily="2" charset="2"/>
            </a:endParaRPr>
          </a:p>
          <a:p>
            <a:pPr marL="0" indent="0">
              <a:buNone/>
            </a:pPr>
            <a:r>
              <a:rPr lang="en-US" dirty="0"/>
              <a:t>Negative training examples:</a:t>
            </a:r>
          </a:p>
          <a:p>
            <a:r>
              <a:rPr lang="en-US" sz="2000" dirty="0">
                <a:gradFill>
                  <a:gsLst>
                    <a:gs pos="1250">
                      <a:schemeClr val="tx1"/>
                    </a:gs>
                    <a:gs pos="100000">
                      <a:schemeClr val="tx1"/>
                    </a:gs>
                  </a:gsLst>
                  <a:lin ang="5400000" scaled="0"/>
                </a:gradFill>
                <a:sym typeface="Wingdings" panose="05000000000000000000" pitchFamily="2" charset="2"/>
              </a:rPr>
              <a:t>All other ROIs</a:t>
            </a:r>
          </a:p>
        </p:txBody>
      </p:sp>
      <p:sp>
        <p:nvSpPr>
          <p:cNvPr id="3" name="Title 2"/>
          <p:cNvSpPr>
            <a:spLocks noGrp="1"/>
          </p:cNvSpPr>
          <p:nvPr>
            <p:ph type="title"/>
          </p:nvPr>
        </p:nvSpPr>
        <p:spPr/>
        <p:txBody>
          <a:bodyPr/>
          <a:lstStyle/>
          <a:p>
            <a:r>
              <a:rPr lang="en-US" dirty="0"/>
              <a:t>Training data</a:t>
            </a:r>
          </a:p>
        </p:txBody>
      </p:sp>
      <p:sp>
        <p:nvSpPr>
          <p:cNvPr id="8" name="Content Placeholder 2"/>
          <p:cNvSpPr txBox="1">
            <a:spLocks/>
          </p:cNvSpPr>
          <p:nvPr/>
        </p:nvSpPr>
        <p:spPr>
          <a:xfrm>
            <a:off x="5520235" y="6240462"/>
            <a:ext cx="2792957"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Positive training examples given by the ground truth annotation.</a:t>
            </a:r>
          </a:p>
        </p:txBody>
      </p:sp>
      <p:sp>
        <p:nvSpPr>
          <p:cNvPr id="9" name="Content Placeholder 2"/>
          <p:cNvSpPr txBox="1">
            <a:spLocks/>
          </p:cNvSpPr>
          <p:nvPr/>
        </p:nvSpPr>
        <p:spPr>
          <a:xfrm>
            <a:off x="8892025" y="6240462"/>
            <a:ext cx="3021557"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Adding Regions-of-Interest (ROIs) which are similar to the ground truth annotation.</a:t>
            </a:r>
          </a:p>
        </p:txBody>
      </p:sp>
      <p:pic>
        <p:nvPicPr>
          <p:cNvPr id="16" name="Picture 15"/>
          <p:cNvPicPr>
            <a:picLocks noChangeAspect="1"/>
          </p:cNvPicPr>
          <p:nvPr/>
        </p:nvPicPr>
        <p:blipFill>
          <a:blip r:embed="rId3"/>
          <a:stretch>
            <a:fillRect/>
          </a:stretch>
        </p:blipFill>
        <p:spPr>
          <a:xfrm>
            <a:off x="5341654" y="656097"/>
            <a:ext cx="3086383" cy="5486904"/>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4"/>
          <a:stretch>
            <a:fillRect/>
          </a:stretch>
        </p:blipFill>
        <p:spPr>
          <a:xfrm>
            <a:off x="8809037" y="656097"/>
            <a:ext cx="3086050" cy="54863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7490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10591799" cy="2862322"/>
          </a:xfrm>
        </p:spPr>
        <p:txBody>
          <a:bodyPr/>
          <a:lstStyle/>
          <a:p>
            <a:endParaRPr lang="en-US" sz="3600" dirty="0"/>
          </a:p>
          <a:p>
            <a:pPr marL="0" indent="0">
              <a:buNone/>
            </a:pPr>
            <a:r>
              <a:rPr lang="en-US" dirty="0"/>
              <a:t>Alternatives:</a:t>
            </a:r>
          </a:p>
          <a:p>
            <a:endParaRPr lang="en-US" sz="20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Option 1: Keep DNN unchanged, and train SVM on output of last fully-connected layer.</a:t>
            </a: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Option 2: Add final classification layer to the DNN and retrain the network.</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               </a:t>
            </a:r>
            <a:r>
              <a:rPr lang="en-US" sz="2000" dirty="0">
                <a:gradFill>
                  <a:gsLst>
                    <a:gs pos="1250">
                      <a:schemeClr val="tx1"/>
                    </a:gs>
                    <a:gs pos="100000">
                      <a:schemeClr val="tx1"/>
                    </a:gs>
                  </a:gsLst>
                  <a:lin ang="5400000" scaled="0"/>
                </a:gradFill>
                <a:sym typeface="Wingdings" panose="05000000000000000000" pitchFamily="2" charset="2"/>
              </a:rPr>
              <a:t> Potentially better accuracy, but more difficult to train and requires GPU.</a:t>
            </a:r>
          </a:p>
        </p:txBody>
      </p:sp>
      <p:sp>
        <p:nvSpPr>
          <p:cNvPr id="3" name="Title 2"/>
          <p:cNvSpPr>
            <a:spLocks noGrp="1"/>
          </p:cNvSpPr>
          <p:nvPr>
            <p:ph type="title"/>
          </p:nvPr>
        </p:nvSpPr>
        <p:spPr/>
        <p:txBody>
          <a:bodyPr/>
          <a:lstStyle/>
          <a:p>
            <a:r>
              <a:rPr lang="en-US" dirty="0"/>
              <a:t>Classifier training</a:t>
            </a:r>
          </a:p>
        </p:txBody>
      </p:sp>
      <p:sp>
        <p:nvSpPr>
          <p:cNvPr id="8" name="Content Placeholder 2"/>
          <p:cNvSpPr txBox="1">
            <a:spLocks/>
          </p:cNvSpPr>
          <p:nvPr/>
        </p:nvSpPr>
        <p:spPr>
          <a:xfrm>
            <a:off x="731837" y="6469062"/>
            <a:ext cx="4676427"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Option 1: train SVM on DNN output.</a:t>
            </a:r>
          </a:p>
        </p:txBody>
      </p:sp>
      <p:pic>
        <p:nvPicPr>
          <p:cNvPr id="11" name="Picture 10"/>
          <p:cNvPicPr>
            <a:picLocks noChangeAspect="1"/>
          </p:cNvPicPr>
          <p:nvPr/>
        </p:nvPicPr>
        <p:blipFill>
          <a:blip r:embed="rId3"/>
          <a:stretch>
            <a:fillRect/>
          </a:stretch>
        </p:blipFill>
        <p:spPr>
          <a:xfrm>
            <a:off x="731837" y="4575154"/>
            <a:ext cx="4676427" cy="1893908"/>
          </a:xfrm>
          <a:prstGeom prst="rect">
            <a:avLst/>
          </a:prstGeom>
          <a:effectLst>
            <a:outerShdw blurRad="50800" dist="38100" dir="2700000" algn="tl" rotWithShape="0">
              <a:prstClr val="black">
                <a:alpha val="40000"/>
              </a:prstClr>
            </a:outerShdw>
          </a:effectLst>
        </p:spPr>
      </p:pic>
      <p:cxnSp>
        <p:nvCxnSpPr>
          <p:cNvPr id="13" name="Straight Arrow Connector 12"/>
          <p:cNvCxnSpPr/>
          <p:nvPr/>
        </p:nvCxnSpPr>
        <p:spPr>
          <a:xfrm flipH="1">
            <a:off x="5265737" y="5178156"/>
            <a:ext cx="304800" cy="381000"/>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7056437" y="4575154"/>
            <a:ext cx="4350784" cy="2655908"/>
            <a:chOff x="7056437" y="4575154"/>
            <a:chExt cx="4350784" cy="2655908"/>
          </a:xfrm>
        </p:grpSpPr>
        <p:sp>
          <p:nvSpPr>
            <p:cNvPr id="9" name="Content Placeholder 2"/>
            <p:cNvSpPr txBox="1">
              <a:spLocks/>
            </p:cNvSpPr>
            <p:nvPr/>
          </p:nvSpPr>
          <p:spPr>
            <a:xfrm>
              <a:off x="7056437" y="6469062"/>
              <a:ext cx="4198383" cy="7620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Option 2: add final classification layer to DNN and retrain.</a:t>
              </a:r>
            </a:p>
          </p:txBody>
        </p:sp>
        <p:pic>
          <p:nvPicPr>
            <p:cNvPr id="10" name="Picture 9"/>
            <p:cNvPicPr>
              <a:picLocks noChangeAspect="1"/>
            </p:cNvPicPr>
            <p:nvPr/>
          </p:nvPicPr>
          <p:blipFill>
            <a:blip r:embed="rId4"/>
            <a:stretch>
              <a:fillRect/>
            </a:stretch>
          </p:blipFill>
          <p:spPr>
            <a:xfrm>
              <a:off x="7056437" y="4575154"/>
              <a:ext cx="4198384" cy="1893908"/>
            </a:xfrm>
            <a:prstGeom prst="rect">
              <a:avLst/>
            </a:prstGeom>
            <a:effectLst>
              <a:outerShdw blurRad="50800" dist="38100" dir="2700000" algn="tl" rotWithShape="0">
                <a:prstClr val="black">
                  <a:alpha val="40000"/>
                </a:prstClr>
              </a:outerShdw>
            </a:effectLst>
          </p:spPr>
        </p:pic>
        <p:cxnSp>
          <p:nvCxnSpPr>
            <p:cNvPr id="14" name="Straight Arrow Connector 13"/>
            <p:cNvCxnSpPr/>
            <p:nvPr/>
          </p:nvCxnSpPr>
          <p:spPr>
            <a:xfrm flipH="1">
              <a:off x="11102421" y="5184811"/>
              <a:ext cx="304800" cy="381000"/>
            </a:xfrm>
            <a:prstGeom prst="straightConnector1">
              <a:avLst/>
            </a:prstGeom>
            <a:ln w="73025">
              <a:solidFill>
                <a:srgbClr val="FFC000"/>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1145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Results</a:t>
            </a:r>
          </a:p>
        </p:txBody>
      </p:sp>
    </p:spTree>
    <p:extLst>
      <p:ext uri="{BB962C8B-B14F-4D97-AF65-F5344CB8AC3E}">
        <p14:creationId xmlns:p14="http://schemas.microsoft.com/office/powerpoint/2010/main" val="1318193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74702" y="1211287"/>
            <a:ext cx="11888787" cy="683264"/>
          </a:xfrm>
        </p:spPr>
        <p:txBody>
          <a:bodyPr/>
          <a:lstStyle/>
          <a:p>
            <a:r>
              <a:rPr lang="en-US" dirty="0"/>
              <a:t>Add your section titles (slide 5, 9, 15, 29, 34)</a:t>
            </a:r>
          </a:p>
        </p:txBody>
      </p:sp>
    </p:spTree>
    <p:extLst>
      <p:ext uri="{BB962C8B-B14F-4D97-AF65-F5344CB8AC3E}">
        <p14:creationId xmlns:p14="http://schemas.microsoft.com/office/powerpoint/2010/main" val="3645985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11658599" cy="2736134"/>
          </a:xfrm>
        </p:spPr>
        <p:txBody>
          <a:bodyPr/>
          <a:lstStyle/>
          <a:p>
            <a:pPr marL="0" indent="0">
              <a:buNone/>
            </a:pP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a:p>
            <a:endParaRPr lang="en-US" sz="2000" dirty="0">
              <a:gradFill>
                <a:gsLst>
                  <a:gs pos="1250">
                    <a:schemeClr val="tx1"/>
                  </a:gs>
                  <a:gs pos="100000">
                    <a:schemeClr val="tx1"/>
                  </a:gs>
                </a:gsLst>
                <a:lin ang="5400000" scaled="0"/>
              </a:gradFill>
            </a:endParaRPr>
          </a:p>
          <a:p>
            <a:endParaRPr lang="en-US" sz="2000" dirty="0">
              <a:gradFill>
                <a:gsLst>
                  <a:gs pos="1250">
                    <a:schemeClr val="tx1"/>
                  </a:gs>
                  <a:gs pos="100000">
                    <a:schemeClr val="tx1"/>
                  </a:gs>
                </a:gsLst>
                <a:lin ang="5400000" scaled="0"/>
              </a:gradFill>
            </a:endParaRPr>
          </a:p>
          <a:p>
            <a:r>
              <a:rPr lang="en-US" sz="2000" dirty="0">
                <a:gradFill>
                  <a:gsLst>
                    <a:gs pos="1250">
                      <a:schemeClr val="tx1"/>
                    </a:gs>
                    <a:gs pos="100000">
                      <a:schemeClr val="tx1"/>
                    </a:gs>
                  </a:gsLst>
                  <a:lin ang="5400000" scaled="0"/>
                </a:gradFill>
              </a:rPr>
              <a:t>Using the preliminary dataset with only 311 images</a:t>
            </a:r>
          </a:p>
          <a:p>
            <a:r>
              <a:rPr lang="en-US" sz="2000" dirty="0">
                <a:gradFill>
                  <a:gsLst>
                    <a:gs pos="1250">
                      <a:schemeClr val="tx1"/>
                    </a:gs>
                    <a:gs pos="100000">
                      <a:schemeClr val="tx1"/>
                    </a:gs>
                  </a:gsLst>
                  <a:lin ang="5400000" scaled="0"/>
                </a:gradFill>
              </a:rPr>
              <a:t>Final classifier has a precision of 98% at a recall of 80%</a:t>
            </a:r>
          </a:p>
          <a:p>
            <a:r>
              <a:rPr lang="en-US" sz="2000" dirty="0">
                <a:gradFill>
                  <a:gsLst>
                    <a:gs pos="1250">
                      <a:schemeClr val="tx1"/>
                    </a:gs>
                    <a:gs pos="100000">
                      <a:schemeClr val="tx1"/>
                    </a:gs>
                  </a:gsLst>
                  <a:lin ang="5400000" scaled="0"/>
                </a:gradFill>
              </a:rPr>
              <a:t>Representative results:</a:t>
            </a:r>
          </a:p>
          <a:p>
            <a:pPr marL="0" indent="0">
              <a:buNone/>
            </a:pPr>
            <a:endParaRPr lang="en-US" sz="1800" dirty="0">
              <a:gradFill>
                <a:gsLst>
                  <a:gs pos="1250">
                    <a:schemeClr val="tx1"/>
                  </a:gs>
                  <a:gs pos="100000">
                    <a:schemeClr val="tx1"/>
                  </a:gs>
                </a:gsLst>
                <a:lin ang="5400000" scaled="0"/>
              </a:gradFill>
              <a:latin typeface="+mj-lt"/>
            </a:endParaRPr>
          </a:p>
        </p:txBody>
      </p:sp>
      <p:sp>
        <p:nvSpPr>
          <p:cNvPr id="3" name="Title 2"/>
          <p:cNvSpPr>
            <a:spLocks noGrp="1"/>
          </p:cNvSpPr>
          <p:nvPr>
            <p:ph type="title"/>
          </p:nvPr>
        </p:nvSpPr>
        <p:spPr/>
        <p:txBody>
          <a:bodyPr/>
          <a:lstStyle/>
          <a:p>
            <a:r>
              <a:rPr lang="en-US" dirty="0"/>
              <a:t>Results</a:t>
            </a:r>
          </a:p>
        </p:txBody>
      </p:sp>
      <p:pic>
        <p:nvPicPr>
          <p:cNvPr id="7" name="Picture 6"/>
          <p:cNvPicPr>
            <a:picLocks noChangeAspect="1"/>
          </p:cNvPicPr>
          <p:nvPr/>
        </p:nvPicPr>
        <p:blipFill>
          <a:blip r:embed="rId3"/>
          <a:stretch>
            <a:fillRect/>
          </a:stretch>
        </p:blipFill>
        <p:spPr>
          <a:xfrm>
            <a:off x="2991562" y="3792237"/>
            <a:ext cx="1564853" cy="2781962"/>
          </a:xfrm>
          <a:prstGeom prst="rect">
            <a:avLst/>
          </a:prstGeom>
          <a:effectLst>
            <a:outerShdw blurRad="50800" dist="38100" dir="2700000" algn="tl" rotWithShape="0">
              <a:prstClr val="black">
                <a:alpha val="40000"/>
              </a:prstClr>
            </a:outerShdw>
          </a:effectLst>
        </p:spPr>
      </p:pic>
      <p:pic>
        <p:nvPicPr>
          <p:cNvPr id="21" name="Picture 20"/>
          <p:cNvPicPr>
            <a:picLocks noChangeAspect="1"/>
          </p:cNvPicPr>
          <p:nvPr/>
        </p:nvPicPr>
        <p:blipFill>
          <a:blip r:embed="rId4"/>
          <a:stretch>
            <a:fillRect/>
          </a:stretch>
        </p:blipFill>
        <p:spPr>
          <a:xfrm>
            <a:off x="1298006" y="3792048"/>
            <a:ext cx="1560174" cy="2773643"/>
          </a:xfrm>
          <a:prstGeom prst="rect">
            <a:avLst/>
          </a:prstGeom>
          <a:effectLst>
            <a:outerShdw blurRad="50800" dist="38100" dir="2700000" algn="tl" rotWithShape="0">
              <a:prstClr val="black">
                <a:alpha val="40000"/>
              </a:prstClr>
            </a:outerShdw>
          </a:effectLst>
        </p:spPr>
      </p:pic>
      <p:pic>
        <p:nvPicPr>
          <p:cNvPr id="23" name="Picture 22"/>
          <p:cNvPicPr>
            <a:picLocks noChangeAspect="1"/>
          </p:cNvPicPr>
          <p:nvPr/>
        </p:nvPicPr>
        <p:blipFill>
          <a:blip r:embed="rId5"/>
          <a:stretch>
            <a:fillRect/>
          </a:stretch>
        </p:blipFill>
        <p:spPr>
          <a:xfrm>
            <a:off x="10444584" y="3792048"/>
            <a:ext cx="1564853" cy="2781960"/>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6"/>
          <a:stretch>
            <a:fillRect/>
          </a:stretch>
        </p:blipFill>
        <p:spPr>
          <a:xfrm>
            <a:off x="8618562" y="3801993"/>
            <a:ext cx="1559257" cy="2772015"/>
          </a:xfrm>
          <a:prstGeom prst="rect">
            <a:avLst/>
          </a:prstGeom>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7"/>
          <a:stretch>
            <a:fillRect/>
          </a:stretch>
        </p:blipFill>
        <p:spPr>
          <a:xfrm>
            <a:off x="4689798" y="3792048"/>
            <a:ext cx="1564852" cy="2781960"/>
          </a:xfrm>
          <a:prstGeom prst="rect">
            <a:avLst/>
          </a:prstGeom>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8"/>
          <a:stretch>
            <a:fillRect/>
          </a:stretch>
        </p:blipFill>
        <p:spPr>
          <a:xfrm>
            <a:off x="6393371" y="3792048"/>
            <a:ext cx="2086470" cy="27819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6639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Pascal VOC</a:t>
            </a:r>
          </a:p>
        </p:txBody>
      </p:sp>
      <p:graphicFrame>
        <p:nvGraphicFramePr>
          <p:cNvPr id="8" name="Table 7"/>
          <p:cNvGraphicFramePr>
            <a:graphicFrameLocks noGrp="1"/>
          </p:cNvGraphicFramePr>
          <p:nvPr>
            <p:extLst>
              <p:ext uri="{D42A27DB-BD31-4B8C-83A1-F6EECF244321}">
                <p14:modId xmlns:p14="http://schemas.microsoft.com/office/powerpoint/2010/main" val="3298814361"/>
              </p:ext>
            </p:extLst>
          </p:nvPr>
        </p:nvGraphicFramePr>
        <p:xfrm>
          <a:off x="6142038" y="3573462"/>
          <a:ext cx="5638800" cy="19257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553577">
                  <a:extLst>
                    <a:ext uri="{9D8B030D-6E8A-4147-A177-3AD203B41FA5}">
                      <a16:colId xmlns:a16="http://schemas.microsoft.com/office/drawing/2014/main" val="1433826251"/>
                    </a:ext>
                  </a:extLst>
                </a:gridCol>
                <a:gridCol w="2085223">
                  <a:extLst>
                    <a:ext uri="{9D8B030D-6E8A-4147-A177-3AD203B41FA5}">
                      <a16:colId xmlns:a16="http://schemas.microsoft.com/office/drawing/2014/main" val="1660359374"/>
                    </a:ext>
                  </a:extLst>
                </a:gridCol>
              </a:tblGrid>
              <a:tr h="417327">
                <a:tc>
                  <a:txBody>
                    <a:bodyPr/>
                    <a:lstStyle/>
                    <a:p>
                      <a:r>
                        <a:rPr lang="en-US" sz="2000" dirty="0"/>
                        <a:t>Version</a:t>
                      </a:r>
                    </a:p>
                  </a:txBody>
                  <a:tcPr marL="93260" marR="93260" marT="46630" marB="46630"/>
                </a:tc>
                <a:tc>
                  <a:txBody>
                    <a:bodyPr/>
                    <a:lstStyle/>
                    <a:p>
                      <a:r>
                        <a:rPr lang="en-US" sz="2000" dirty="0"/>
                        <a:t>Mean Average</a:t>
                      </a:r>
                      <a:r>
                        <a:rPr lang="en-US" sz="2000" baseline="0" dirty="0"/>
                        <a:t> Precision (</a:t>
                      </a:r>
                      <a:r>
                        <a:rPr lang="en-US" sz="2000" baseline="0" dirty="0" err="1"/>
                        <a:t>m</a:t>
                      </a:r>
                      <a:r>
                        <a:rPr lang="en-US" sz="2000" dirty="0" err="1"/>
                        <a:t>AP</a:t>
                      </a:r>
                      <a:r>
                        <a:rPr lang="en-US" sz="2000" dirty="0"/>
                        <a:t>)</a:t>
                      </a:r>
                    </a:p>
                  </a:txBody>
                  <a:tcPr marL="93260" marR="93260" marT="46630" marB="46630"/>
                </a:tc>
                <a:extLst>
                  <a:ext uri="{0D108BD9-81ED-4DB2-BD59-A6C34878D82A}">
                    <a16:rowId xmlns:a16="http://schemas.microsoft.com/office/drawing/2014/main" val="411165323"/>
                  </a:ext>
                </a:extLst>
              </a:tr>
              <a:tr h="373041">
                <a:tc>
                  <a:txBody>
                    <a:bodyPr/>
                    <a:lstStyle/>
                    <a:p>
                      <a:r>
                        <a:rPr lang="en-US" sz="2000" baseline="0" dirty="0"/>
                        <a:t>R-CNN Paper</a:t>
                      </a:r>
                      <a:endParaRPr lang="en-US" sz="2000" dirty="0"/>
                    </a:p>
                  </a:txBody>
                  <a:tcPr marL="93260" marR="93260" marT="46630" marB="46630"/>
                </a:tc>
                <a:tc>
                  <a:txBody>
                    <a:bodyPr/>
                    <a:lstStyle/>
                    <a:p>
                      <a:r>
                        <a:rPr lang="en-US" sz="2000" dirty="0"/>
                        <a:t>0.52</a:t>
                      </a:r>
                    </a:p>
                  </a:txBody>
                  <a:tcPr marL="93260" marR="93260" marT="46630" marB="46630"/>
                </a:tc>
                <a:extLst>
                  <a:ext uri="{0D108BD9-81ED-4DB2-BD59-A6C34878D82A}">
                    <a16:rowId xmlns:a16="http://schemas.microsoft.com/office/drawing/2014/main" val="3164537568"/>
                  </a:ext>
                </a:extLst>
              </a:tr>
              <a:tr h="373041">
                <a:tc>
                  <a:txBody>
                    <a:bodyPr/>
                    <a:lstStyle/>
                    <a:p>
                      <a:r>
                        <a:rPr lang="en-US" sz="2000" dirty="0"/>
                        <a:t>Our</a:t>
                      </a:r>
                      <a:r>
                        <a:rPr lang="en-US" sz="2000" baseline="0" dirty="0"/>
                        <a:t> work (CNTK)</a:t>
                      </a:r>
                      <a:endParaRPr lang="en-US" sz="2000" dirty="0"/>
                    </a:p>
                  </a:txBody>
                  <a:tcPr marL="93260" marR="93260" marT="46630" marB="46630"/>
                </a:tc>
                <a:tc>
                  <a:txBody>
                    <a:bodyPr/>
                    <a:lstStyle/>
                    <a:p>
                      <a:r>
                        <a:rPr lang="en-US" sz="2000" dirty="0"/>
                        <a:t>0.51 </a:t>
                      </a:r>
                      <a:br>
                        <a:rPr lang="en-US" sz="2000" dirty="0"/>
                      </a:br>
                      <a:r>
                        <a:rPr lang="en-US" sz="1400" dirty="0"/>
                        <a:t>(without</a:t>
                      </a:r>
                      <a:r>
                        <a:rPr lang="en-US" sz="1400" baseline="0" dirty="0"/>
                        <a:t> extensive parameter tuning)</a:t>
                      </a:r>
                      <a:endParaRPr lang="en-US" sz="2000" dirty="0"/>
                    </a:p>
                  </a:txBody>
                  <a:tcPr marL="93260" marR="93260" marT="46630" marB="46630"/>
                </a:tc>
                <a:extLst>
                  <a:ext uri="{0D108BD9-81ED-4DB2-BD59-A6C34878D82A}">
                    <a16:rowId xmlns:a16="http://schemas.microsoft.com/office/drawing/2014/main" val="3782744768"/>
                  </a:ext>
                </a:extLst>
              </a:tr>
            </a:tbl>
          </a:graphicData>
        </a:graphic>
      </p:graphicFrame>
      <p:sp>
        <p:nvSpPr>
          <p:cNvPr id="7" name="Text Placeholder 1"/>
          <p:cNvSpPr>
            <a:spLocks noGrp="1"/>
          </p:cNvSpPr>
          <p:nvPr>
            <p:ph type="body" sz="quarter" idx="10"/>
          </p:nvPr>
        </p:nvSpPr>
        <p:spPr>
          <a:xfrm>
            <a:off x="274638" y="1212849"/>
            <a:ext cx="5486399" cy="5715411"/>
          </a:xfrm>
        </p:spPr>
        <p:txBody>
          <a:bodyPr/>
          <a:lstStyle/>
          <a:p>
            <a:pPr marL="0" indent="0">
              <a:buNone/>
            </a:pPr>
            <a:endParaRPr lang="en-US" sz="3600" dirty="0">
              <a:gradFill>
                <a:gsLst>
                  <a:gs pos="1250">
                    <a:schemeClr val="tx1"/>
                  </a:gs>
                  <a:gs pos="100000">
                    <a:schemeClr val="tx1"/>
                  </a:gs>
                </a:gsLst>
                <a:lin ang="5400000" scaled="0"/>
              </a:gradFill>
            </a:endParaRPr>
          </a:p>
          <a:p>
            <a:pPr marL="0" indent="0">
              <a:buNone/>
            </a:pPr>
            <a:br>
              <a:rPr lang="en-US" sz="3600" dirty="0">
                <a:gradFill>
                  <a:gsLst>
                    <a:gs pos="1250">
                      <a:schemeClr val="tx1"/>
                    </a:gs>
                    <a:gs pos="100000">
                      <a:schemeClr val="tx1"/>
                    </a:gs>
                  </a:gsLst>
                  <a:lin ang="5400000" scaled="0"/>
                </a:gradFill>
              </a:rPr>
            </a:br>
            <a:r>
              <a:rPr lang="en-US" dirty="0">
                <a:gradFill>
                  <a:gsLst>
                    <a:gs pos="1250">
                      <a:schemeClr val="tx2"/>
                    </a:gs>
                    <a:gs pos="99000">
                      <a:schemeClr val="tx2"/>
                    </a:gs>
                  </a:gsLst>
                  <a:lin ang="5400000" scaled="0"/>
                </a:gradFill>
              </a:rPr>
              <a:t>Comparison to Pascal VOC:</a:t>
            </a:r>
          </a:p>
          <a:p>
            <a:r>
              <a:rPr lang="en-US" sz="2000" dirty="0">
                <a:gradFill>
                  <a:gsLst>
                    <a:gs pos="1250">
                      <a:schemeClr val="tx1"/>
                    </a:gs>
                    <a:gs pos="100000">
                      <a:schemeClr val="tx1"/>
                    </a:gs>
                  </a:gsLst>
                  <a:lin ang="5400000" scaled="0"/>
                </a:gradFill>
              </a:rPr>
              <a:t>Popular dataset for comparing object detection approaches.</a:t>
            </a:r>
          </a:p>
          <a:p>
            <a:r>
              <a:rPr lang="en-US" sz="2000" dirty="0">
                <a:gradFill>
                  <a:gsLst>
                    <a:gs pos="1250">
                      <a:schemeClr val="tx1"/>
                    </a:gs>
                    <a:gs pos="100000">
                      <a:schemeClr val="tx1"/>
                    </a:gs>
                  </a:gsLst>
                  <a:lin ang="5400000" scaled="0"/>
                </a:gradFill>
              </a:rPr>
              <a:t>In total ~11500 training and ~6000 test images with ground truth annotations.</a:t>
            </a:r>
          </a:p>
          <a:p>
            <a:r>
              <a:rPr lang="en-US" sz="2000" dirty="0">
                <a:gradFill>
                  <a:gsLst>
                    <a:gs pos="1250">
                      <a:schemeClr val="tx1"/>
                    </a:gs>
                    <a:gs pos="100000">
                      <a:schemeClr val="tx1"/>
                    </a:gs>
                  </a:gsLst>
                  <a:lin ang="5400000" scaled="0"/>
                </a:gradFill>
              </a:rPr>
              <a:t>20 different objects:</a:t>
            </a:r>
            <a:br>
              <a:rPr lang="en-US" sz="2000" dirty="0">
                <a:gradFill>
                  <a:gsLst>
                    <a:gs pos="1250">
                      <a:schemeClr val="tx1"/>
                    </a:gs>
                    <a:gs pos="100000">
                      <a:schemeClr val="tx1"/>
                    </a:gs>
                  </a:gsLst>
                  <a:lin ang="5400000" scaled="0"/>
                </a:gradFill>
              </a:rPr>
            </a:br>
            <a:r>
              <a:rPr lang="en-US" altLang="en-US" sz="1400" b="1" dirty="0">
                <a:solidFill>
                  <a:srgbClr val="008000"/>
                </a:solidFill>
                <a:latin typeface="Courier New" panose="02070309020205020404" pitchFamily="49" charset="0"/>
                <a:cs typeface="Courier New" panose="02070309020205020404" pitchFamily="49" charset="0"/>
              </a:rPr>
              <a:t>'</a:t>
            </a:r>
            <a:r>
              <a:rPr lang="en-US" altLang="en-US" sz="1400" b="1" dirty="0" err="1">
                <a:solidFill>
                  <a:srgbClr val="008000"/>
                </a:solidFill>
                <a:latin typeface="Courier New" panose="02070309020205020404" pitchFamily="49" charset="0"/>
                <a:cs typeface="Courier New" panose="02070309020205020404" pitchFamily="49" charset="0"/>
              </a:rPr>
              <a:t>aeroplane</a:t>
            </a:r>
            <a:r>
              <a:rPr lang="en-US" altLang="en-US" sz="1400" b="1" dirty="0">
                <a:solidFill>
                  <a:srgbClr val="008000"/>
                </a:solidFill>
                <a:latin typeface="Courier New" panose="02070309020205020404" pitchFamily="49" charset="0"/>
                <a:cs typeface="Courier New" panose="02070309020205020404" pitchFamily="49" charset="0"/>
              </a:rPr>
              <a:t>', 'bicycle', 'bird', 'boat', 'bottle', 'bus', 'car', 'cat', 'chair', 'cow', '</a:t>
            </a:r>
            <a:r>
              <a:rPr lang="en-US" altLang="en-US" sz="1400" b="1" dirty="0" err="1">
                <a:solidFill>
                  <a:srgbClr val="008000"/>
                </a:solidFill>
                <a:latin typeface="Courier New" panose="02070309020205020404" pitchFamily="49" charset="0"/>
                <a:cs typeface="Courier New" panose="02070309020205020404" pitchFamily="49" charset="0"/>
              </a:rPr>
              <a:t>diningtable</a:t>
            </a:r>
            <a:r>
              <a:rPr lang="en-US" altLang="en-US" sz="1400" b="1" dirty="0">
                <a:solidFill>
                  <a:srgbClr val="008000"/>
                </a:solidFill>
                <a:latin typeface="Courier New" panose="02070309020205020404" pitchFamily="49" charset="0"/>
                <a:cs typeface="Courier New" panose="02070309020205020404" pitchFamily="49" charset="0"/>
              </a:rPr>
              <a:t>',</a:t>
            </a:r>
            <a:br>
              <a:rPr lang="en-US" altLang="en-US" sz="1400" b="1" dirty="0">
                <a:solidFill>
                  <a:srgbClr val="008000"/>
                </a:solidFill>
                <a:latin typeface="Courier New" panose="02070309020205020404" pitchFamily="49" charset="0"/>
                <a:cs typeface="Courier New" panose="02070309020205020404" pitchFamily="49" charset="0"/>
              </a:rPr>
            </a:br>
            <a:r>
              <a:rPr lang="en-US" altLang="en-US" sz="1400" b="1" dirty="0">
                <a:solidFill>
                  <a:srgbClr val="008000"/>
                </a:solidFill>
                <a:latin typeface="Courier New" panose="02070309020205020404" pitchFamily="49" charset="0"/>
                <a:cs typeface="Courier New" panose="02070309020205020404" pitchFamily="49" charset="0"/>
              </a:rPr>
              <a:t>'dog', 'horse', 'motorbike', 'person', '</a:t>
            </a:r>
            <a:r>
              <a:rPr lang="en-US" altLang="en-US" sz="1400" b="1" dirty="0" err="1">
                <a:solidFill>
                  <a:srgbClr val="008000"/>
                </a:solidFill>
                <a:latin typeface="Courier New" panose="02070309020205020404" pitchFamily="49" charset="0"/>
                <a:cs typeface="Courier New" panose="02070309020205020404" pitchFamily="49" charset="0"/>
              </a:rPr>
              <a:t>pottedplant</a:t>
            </a:r>
            <a:r>
              <a:rPr lang="en-US" altLang="en-US" sz="1400" b="1" dirty="0">
                <a:solidFill>
                  <a:srgbClr val="008000"/>
                </a:solidFill>
                <a:latin typeface="Courier New" panose="02070309020205020404" pitchFamily="49" charset="0"/>
                <a:cs typeface="Courier New" panose="02070309020205020404" pitchFamily="49" charset="0"/>
              </a:rPr>
              <a:t>', 'sheep', 'sofa', 'train', '</a:t>
            </a:r>
            <a:r>
              <a:rPr lang="en-US" altLang="en-US" sz="1400" b="1" dirty="0" err="1">
                <a:solidFill>
                  <a:srgbClr val="008000"/>
                </a:solidFill>
                <a:latin typeface="Courier New" panose="02070309020205020404" pitchFamily="49" charset="0"/>
                <a:cs typeface="Courier New" panose="02070309020205020404" pitchFamily="49" charset="0"/>
              </a:rPr>
              <a:t>tvmonitor</a:t>
            </a:r>
            <a:r>
              <a:rPr lang="en-US" altLang="en-US" sz="1400" b="1" dirty="0">
                <a:solidFill>
                  <a:srgbClr val="008000"/>
                </a:solidFill>
                <a:latin typeface="Courier New" panose="02070309020205020404" pitchFamily="49" charset="0"/>
                <a:cs typeface="Courier New" panose="02070309020205020404" pitchFamily="49" charset="0"/>
              </a:rPr>
              <a:t>'.</a:t>
            </a:r>
          </a:p>
          <a:p>
            <a:pPr marL="0" indent="0">
              <a:buNone/>
            </a:pPr>
            <a:br>
              <a:rPr lang="en-US" sz="18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6" name="Content Placeholder 2"/>
          <p:cNvSpPr txBox="1">
            <a:spLocks/>
          </p:cNvSpPr>
          <p:nvPr/>
        </p:nvSpPr>
        <p:spPr>
          <a:xfrm>
            <a:off x="7831658" y="5630862"/>
            <a:ext cx="2792957" cy="1066800"/>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a:gradFill>
                  <a:gsLst>
                    <a:gs pos="2917">
                      <a:schemeClr val="tx1"/>
                    </a:gs>
                    <a:gs pos="30000">
                      <a:schemeClr val="tx1"/>
                    </a:gs>
                  </a:gsLst>
                  <a:lin ang="5400000" scaled="0"/>
                </a:gradFill>
              </a:rPr>
              <a:t>Comparison of our work to the published results (without bounding box regression)</a:t>
            </a:r>
          </a:p>
        </p:txBody>
      </p:sp>
    </p:spTree>
    <p:extLst>
      <p:ext uri="{BB962C8B-B14F-4D97-AF65-F5344CB8AC3E}">
        <p14:creationId xmlns:p14="http://schemas.microsoft.com/office/powerpoint/2010/main" val="1387952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1" y="-1"/>
            <a:ext cx="4857309" cy="3641139"/>
          </a:xfrm>
        </p:spPr>
      </p:pic>
      <p:pic>
        <p:nvPicPr>
          <p:cNvPr id="10"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762500" cy="35700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556000"/>
            <a:ext cx="5480337" cy="343852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3660" y="0"/>
            <a:ext cx="4781340" cy="357006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0336" y="3570069"/>
            <a:ext cx="2360957" cy="3424456"/>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5000" y="0"/>
            <a:ext cx="2667000" cy="35560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1293" y="3556000"/>
            <a:ext cx="4350707" cy="3438525"/>
          </a:xfrm>
          <a:prstGeom prst="rect">
            <a:avLst/>
          </a:prstGeom>
        </p:spPr>
      </p:pic>
    </p:spTree>
    <p:extLst>
      <p:ext uri="{BB962C8B-B14F-4D97-AF65-F5344CB8AC3E}">
        <p14:creationId xmlns:p14="http://schemas.microsoft.com/office/powerpoint/2010/main" val="260502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0" y="0"/>
            <a:ext cx="2723368" cy="363115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3147536"/>
            <a:ext cx="5129318" cy="384698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855" y="3147536"/>
            <a:ext cx="4880013" cy="384698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3554" y="2885568"/>
            <a:ext cx="4585300" cy="410895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 y="0"/>
            <a:ext cx="4857309" cy="3147536"/>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8190" y="0"/>
            <a:ext cx="4857309" cy="3147536"/>
          </a:xfrm>
          <a:prstGeom prst="rect">
            <a:avLst/>
          </a:prstGeom>
        </p:spPr>
      </p:pic>
    </p:spTree>
    <p:extLst>
      <p:ext uri="{BB962C8B-B14F-4D97-AF65-F5344CB8AC3E}">
        <p14:creationId xmlns:p14="http://schemas.microsoft.com/office/powerpoint/2010/main" val="1807809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Demos</a:t>
            </a:r>
          </a:p>
        </p:txBody>
      </p:sp>
    </p:spTree>
    <p:extLst>
      <p:ext uri="{BB962C8B-B14F-4D97-AF65-F5344CB8AC3E}">
        <p14:creationId xmlns:p14="http://schemas.microsoft.com/office/powerpoint/2010/main" val="1643137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274639" y="295274"/>
            <a:ext cx="11889564" cy="917575"/>
          </a:xfrm>
        </p:spPr>
        <p:txBody>
          <a:bodyPr/>
          <a:lstStyle/>
          <a:p>
            <a:r>
              <a:rPr lang="en-US" dirty="0"/>
              <a:t>Demo</a:t>
            </a:r>
          </a:p>
        </p:txBody>
      </p:sp>
      <p:sp>
        <p:nvSpPr>
          <p:cNvPr id="6" name="TextBox 5"/>
          <p:cNvSpPr txBox="1"/>
          <p:nvPr/>
        </p:nvSpPr>
        <p:spPr>
          <a:xfrm>
            <a:off x="2103437" y="2506662"/>
            <a:ext cx="2971800" cy="3031599"/>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Tutorial how to train own object detector:</a:t>
            </a:r>
            <a:br>
              <a:rPr lang="en-US" sz="2400" dirty="0">
                <a:gradFill>
                  <a:gsLst>
                    <a:gs pos="2917">
                      <a:schemeClr val="tx1"/>
                    </a:gs>
                    <a:gs pos="30000">
                      <a:schemeClr val="tx1"/>
                    </a:gs>
                  </a:gsLst>
                  <a:lin ang="5400000" scaled="0"/>
                </a:gradFill>
                <a:latin typeface="+mj-lt"/>
              </a:rPr>
            </a:br>
            <a:br>
              <a:rPr lang="en-US" sz="2400" dirty="0">
                <a:gradFill>
                  <a:gsLst>
                    <a:gs pos="2917">
                      <a:schemeClr val="tx1"/>
                    </a:gs>
                    <a:gs pos="30000">
                      <a:schemeClr val="tx1"/>
                    </a:gs>
                  </a:gsLst>
                  <a:lin ang="5400000" scaled="0"/>
                </a:gradFill>
                <a:latin typeface="+mj-lt"/>
              </a:rPr>
            </a:br>
            <a:r>
              <a:rPr lang="en-US" sz="2400" dirty="0">
                <a:gradFill>
                  <a:gsLst>
                    <a:gs pos="2917">
                      <a:schemeClr val="tx1"/>
                    </a:gs>
                    <a:gs pos="30000">
                      <a:schemeClr val="tx1"/>
                    </a:gs>
                  </a:gsLst>
                  <a:lin ang="5400000" scaled="0"/>
                </a:gradFill>
                <a:latin typeface="+mj-lt"/>
                <a:hlinkClick r:id="rId3"/>
              </a:rPr>
              <a:t>https://github.com/azure/ObjectDetectionUsingCntk</a:t>
            </a:r>
            <a:endParaRPr lang="en-US" sz="2400" dirty="0">
              <a:gradFill>
                <a:gsLst>
                  <a:gs pos="2917">
                    <a:schemeClr val="tx1"/>
                  </a:gs>
                  <a:gs pos="30000">
                    <a:schemeClr val="tx1"/>
                  </a:gs>
                </a:gsLst>
                <a:lin ang="5400000" scaled="0"/>
              </a:gradFill>
              <a:latin typeface="+mj-lt"/>
            </a:endParaRPr>
          </a:p>
          <a:p>
            <a:pPr algn="ctr">
              <a:lnSpc>
                <a:spcPct val="90000"/>
              </a:lnSpc>
              <a:spcAft>
                <a:spcPts val="600"/>
              </a:spcAft>
            </a:pPr>
            <a:endParaRPr lang="en-US" sz="2400" dirty="0">
              <a:gradFill>
                <a:gsLst>
                  <a:gs pos="2917">
                    <a:schemeClr val="tx1"/>
                  </a:gs>
                  <a:gs pos="30000">
                    <a:schemeClr val="tx1"/>
                  </a:gs>
                </a:gsLst>
                <a:lin ang="5400000" scaled="0"/>
              </a:gradFill>
              <a:latin typeface="+mj-lt"/>
            </a:endParaRPr>
          </a:p>
        </p:txBody>
      </p:sp>
      <p:pic>
        <p:nvPicPr>
          <p:cNvPr id="2" name="Picture 1"/>
          <p:cNvPicPr>
            <a:picLocks noChangeAspect="1"/>
          </p:cNvPicPr>
          <p:nvPr/>
        </p:nvPicPr>
        <p:blipFill>
          <a:blip r:embed="rId4"/>
          <a:stretch>
            <a:fillRect/>
          </a:stretch>
        </p:blipFill>
        <p:spPr>
          <a:xfrm>
            <a:off x="5837237" y="1211262"/>
            <a:ext cx="5697812" cy="4953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29956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274639" y="295274"/>
            <a:ext cx="11889564" cy="917575"/>
          </a:xfrm>
        </p:spPr>
        <p:txBody>
          <a:bodyPr/>
          <a:lstStyle/>
          <a:p>
            <a:r>
              <a:rPr lang="en-US" dirty="0"/>
              <a:t>Demo</a:t>
            </a:r>
          </a:p>
        </p:txBody>
      </p:sp>
      <p:sp>
        <p:nvSpPr>
          <p:cNvPr id="6" name="TextBox 5"/>
          <p:cNvSpPr txBox="1"/>
          <p:nvPr/>
        </p:nvSpPr>
        <p:spPr>
          <a:xfrm>
            <a:off x="2103437" y="2506662"/>
            <a:ext cx="2971800" cy="2366802"/>
          </a:xfrm>
          <a:prstGeom prst="rect">
            <a:avLst/>
          </a:prstGeom>
          <a:noFill/>
        </p:spPr>
        <p:txBody>
          <a:bodyPr wrap="square" lIns="182880" tIns="146304" rIns="182880" bIns="146304" rtlCol="0">
            <a:spAutoFit/>
          </a:bodyPr>
          <a:lstStyle/>
          <a:p>
            <a:pPr algn="ctr">
              <a:lnSpc>
                <a:spcPct val="90000"/>
              </a:lnSpc>
              <a:spcAft>
                <a:spcPts val="600"/>
              </a:spcAft>
            </a:pPr>
            <a:endParaRPr lang="en-US" sz="2400" dirty="0">
              <a:gradFill>
                <a:gsLst>
                  <a:gs pos="2917">
                    <a:schemeClr val="tx1"/>
                  </a:gs>
                  <a:gs pos="30000">
                    <a:schemeClr val="tx1"/>
                  </a:gs>
                </a:gsLst>
                <a:lin ang="5400000" scaled="0"/>
              </a:gradFill>
              <a:latin typeface="+mj-lt"/>
            </a:endParaRPr>
          </a:p>
          <a:p>
            <a:pPr algn="ctr">
              <a:lnSpc>
                <a:spcPct val="90000"/>
              </a:lnSpc>
              <a:spcAft>
                <a:spcPts val="600"/>
              </a:spcAft>
            </a:pPr>
            <a:r>
              <a:rPr lang="en-US" sz="2400" dirty="0">
                <a:gradFill>
                  <a:gsLst>
                    <a:gs pos="2917">
                      <a:schemeClr val="tx1"/>
                    </a:gs>
                    <a:gs pos="30000">
                      <a:schemeClr val="tx1"/>
                    </a:gs>
                  </a:gsLst>
                  <a:lin ang="5400000" scaled="0"/>
                </a:gradFill>
                <a:latin typeface="+mj-lt"/>
              </a:rPr>
              <a:t>Published Rest API and visualization </a:t>
            </a:r>
            <a:br>
              <a:rPr lang="en-US" sz="2400" dirty="0">
                <a:gradFill>
                  <a:gsLst>
                    <a:gs pos="2917">
                      <a:schemeClr val="tx1"/>
                    </a:gs>
                    <a:gs pos="30000">
                      <a:schemeClr val="tx1"/>
                    </a:gs>
                  </a:gsLst>
                  <a:lin ang="5400000" scaled="0"/>
                </a:gradFill>
                <a:latin typeface="+mj-lt"/>
              </a:rPr>
            </a:br>
            <a:r>
              <a:rPr lang="en-US" sz="2400" dirty="0">
                <a:gradFill>
                  <a:gsLst>
                    <a:gs pos="2917">
                      <a:schemeClr val="tx1"/>
                    </a:gs>
                    <a:gs pos="30000">
                      <a:schemeClr val="tx1"/>
                    </a:gs>
                  </a:gsLst>
                  <a:lin ang="5400000" scaled="0"/>
                </a:gradFill>
                <a:latin typeface="+mj-lt"/>
              </a:rPr>
              <a:t>on Azure</a:t>
            </a:r>
            <a:br>
              <a:rPr lang="en-US" sz="2400" dirty="0">
                <a:gradFill>
                  <a:gsLst>
                    <a:gs pos="2917">
                      <a:schemeClr val="tx1"/>
                    </a:gs>
                    <a:gs pos="30000">
                      <a:schemeClr val="tx1"/>
                    </a:gs>
                  </a:gsLst>
                  <a:lin ang="5400000" scaled="0"/>
                </a:gradFill>
                <a:latin typeface="+mj-lt"/>
              </a:rPr>
            </a:br>
            <a:br>
              <a:rPr lang="en-US" sz="2400" dirty="0">
                <a:gradFill>
                  <a:gsLst>
                    <a:gs pos="2917">
                      <a:schemeClr val="tx1"/>
                    </a:gs>
                    <a:gs pos="30000">
                      <a:schemeClr val="tx1"/>
                    </a:gs>
                  </a:gsLst>
                  <a:lin ang="5400000" scaled="0"/>
                </a:gradFill>
                <a:latin typeface="+mj-lt"/>
              </a:rPr>
            </a:br>
            <a:endParaRPr lang="en-US" sz="2400" dirty="0">
              <a:gradFill>
                <a:gsLst>
                  <a:gs pos="2917">
                    <a:schemeClr val="tx1"/>
                  </a:gs>
                  <a:gs pos="30000">
                    <a:schemeClr val="tx1"/>
                  </a:gs>
                </a:gsLst>
                <a:lin ang="5400000" scaled="0"/>
              </a:gradFill>
              <a:latin typeface="+mj-lt"/>
            </a:endParaRPr>
          </a:p>
        </p:txBody>
      </p:sp>
      <p:pic>
        <p:nvPicPr>
          <p:cNvPr id="5" name="Picture 4"/>
          <p:cNvPicPr>
            <a:picLocks noChangeAspect="1"/>
          </p:cNvPicPr>
          <p:nvPr/>
        </p:nvPicPr>
        <p:blipFill>
          <a:blip r:embed="rId3"/>
          <a:stretch>
            <a:fillRect/>
          </a:stretch>
        </p:blipFill>
        <p:spPr>
          <a:xfrm>
            <a:off x="3551237" y="5018598"/>
            <a:ext cx="87224" cy="155064"/>
          </a:xfrm>
          <a:prstGeom prst="rect">
            <a:avLst/>
          </a:prstGeom>
        </p:spPr>
      </p:pic>
      <p:pic>
        <p:nvPicPr>
          <p:cNvPr id="7" name="Picture 1"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237" y="525462"/>
            <a:ext cx="3472004" cy="59436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345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274639" y="295274"/>
            <a:ext cx="11889564" cy="917575"/>
          </a:xfrm>
        </p:spPr>
        <p:txBody>
          <a:bodyPr/>
          <a:lstStyle/>
          <a:p>
            <a:r>
              <a:rPr lang="en-US" dirty="0"/>
              <a:t>Demo</a:t>
            </a:r>
          </a:p>
        </p:txBody>
      </p:sp>
      <p:sp>
        <p:nvSpPr>
          <p:cNvPr id="6" name="TextBox 5"/>
          <p:cNvSpPr txBox="1"/>
          <p:nvPr/>
        </p:nvSpPr>
        <p:spPr>
          <a:xfrm>
            <a:off x="2103437" y="2506662"/>
            <a:ext cx="2971800" cy="1702004"/>
          </a:xfrm>
          <a:prstGeom prst="rect">
            <a:avLst/>
          </a:prstGeom>
          <a:noFill/>
        </p:spPr>
        <p:txBody>
          <a:bodyPr wrap="square" lIns="182880" tIns="146304" rIns="182880" bIns="146304" rtlCol="0">
            <a:spAutoFit/>
          </a:bodyPr>
          <a:lstStyle/>
          <a:p>
            <a:pPr algn="ctr">
              <a:lnSpc>
                <a:spcPct val="90000"/>
              </a:lnSpc>
              <a:spcAft>
                <a:spcPts val="600"/>
              </a:spcAft>
            </a:pPr>
            <a:endParaRPr lang="en-US" sz="2400" dirty="0">
              <a:gradFill>
                <a:gsLst>
                  <a:gs pos="2917">
                    <a:schemeClr val="tx1"/>
                  </a:gs>
                  <a:gs pos="30000">
                    <a:schemeClr val="tx1"/>
                  </a:gs>
                </a:gsLst>
                <a:lin ang="5400000" scaled="0"/>
              </a:gradFill>
              <a:latin typeface="+mj-lt"/>
            </a:endParaRPr>
          </a:p>
          <a:p>
            <a:pPr algn="ctr">
              <a:lnSpc>
                <a:spcPct val="90000"/>
              </a:lnSpc>
              <a:spcAft>
                <a:spcPts val="600"/>
              </a:spcAft>
            </a:pPr>
            <a:r>
              <a:rPr lang="en-US" sz="2400" dirty="0">
                <a:gradFill>
                  <a:gsLst>
                    <a:gs pos="2917">
                      <a:schemeClr val="tx1"/>
                    </a:gs>
                    <a:gs pos="30000">
                      <a:schemeClr val="tx1"/>
                    </a:gs>
                  </a:gsLst>
                  <a:lin ang="5400000" scaled="0"/>
                </a:gradFill>
                <a:latin typeface="+mj-lt"/>
              </a:rPr>
              <a:t>Object detection solution</a:t>
            </a:r>
            <a:br>
              <a:rPr lang="en-US" sz="2400" dirty="0">
                <a:gradFill>
                  <a:gsLst>
                    <a:gs pos="2917">
                      <a:schemeClr val="tx1"/>
                    </a:gs>
                    <a:gs pos="30000">
                      <a:schemeClr val="tx1"/>
                    </a:gs>
                  </a:gsLst>
                  <a:lin ang="5400000" scaled="0"/>
                </a:gradFill>
                <a:latin typeface="+mj-lt"/>
              </a:rPr>
            </a:b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994701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83264"/>
          </a:xfrm>
        </p:spPr>
        <p:txBody>
          <a:bodyPr/>
          <a:lstStyle/>
          <a:p>
            <a:r>
              <a:rPr lang="en-US" dirty="0"/>
              <a:t>Add content</a:t>
            </a:r>
          </a:p>
        </p:txBody>
      </p:sp>
      <p:sp>
        <p:nvSpPr>
          <p:cNvPr id="3" name="Title 2"/>
          <p:cNvSpPr>
            <a:spLocks noGrp="1"/>
          </p:cNvSpPr>
          <p:nvPr>
            <p:ph type="title"/>
          </p:nvPr>
        </p:nvSpPr>
        <p:spPr/>
        <p:txBody>
          <a:bodyPr/>
          <a:lstStyle/>
          <a:p>
            <a:r>
              <a:rPr lang="en-US" dirty="0"/>
              <a:t>Takeaway slide</a:t>
            </a:r>
          </a:p>
        </p:txBody>
      </p:sp>
    </p:spTree>
    <p:extLst>
      <p:ext uri="{BB962C8B-B14F-4D97-AF65-F5344CB8AC3E}">
        <p14:creationId xmlns:p14="http://schemas.microsoft.com/office/powerpoint/2010/main" val="2501774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3153600"/>
            <a:ext cx="11811000" cy="1846659"/>
          </a:xfrm>
        </p:spPr>
        <p:txBody>
          <a:bodyPr/>
          <a:lstStyle/>
          <a:p>
            <a:pPr algn="ctr"/>
            <a:r>
              <a:rPr lang="en-US" sz="7200" dirty="0"/>
              <a:t>Questions ?</a:t>
            </a:r>
            <a:br>
              <a:rPr lang="en-US" sz="7200" dirty="0"/>
            </a:br>
            <a:r>
              <a:rPr lang="en-US" sz="4400" dirty="0"/>
              <a:t>(pabuehle@Microsoft.com)</a:t>
            </a:r>
            <a:endParaRPr lang="en-US" sz="7200" dirty="0"/>
          </a:p>
        </p:txBody>
      </p:sp>
    </p:spTree>
    <p:extLst>
      <p:ext uri="{BB962C8B-B14F-4D97-AF65-F5344CB8AC3E}">
        <p14:creationId xmlns:p14="http://schemas.microsoft.com/office/powerpoint/2010/main" val="2752702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4638" y="1942799"/>
            <a:ext cx="11887200" cy="4505849"/>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Show how image classification, image similarity, and object detection using Deep Learning are related.</a:t>
            </a:r>
          </a:p>
          <a:p>
            <a:r>
              <a:rPr lang="en-US"/>
              <a:t>Provide detailed understanding of Fast R-CNN object detection in the Microsoft Cognitive Toolkit (CNTK).</a:t>
            </a:r>
          </a:p>
          <a:p>
            <a:r>
              <a:rPr lang="en-US"/>
              <a:t>Present how easy it is to train your own object detector using the provided tutorial.</a:t>
            </a:r>
          </a:p>
          <a:p>
            <a:r>
              <a:rPr lang="en-US"/>
              <a:t>Illustrate how the trained classifier can be published on Azure as a Rest API.</a:t>
            </a:r>
            <a:endParaRPr lang="en-US" dirty="0"/>
          </a:p>
        </p:txBody>
      </p:sp>
      <p:sp>
        <p:nvSpPr>
          <p:cNvPr id="5" name="Title 1"/>
          <p:cNvSpPr>
            <a:spLocks noGrp="1"/>
          </p:cNvSpPr>
          <p:nvPr>
            <p:ph type="title"/>
          </p:nvPr>
        </p:nvSpPr>
        <p:spPr>
          <a:xfrm>
            <a:off x="274639" y="295274"/>
            <a:ext cx="11889564" cy="917575"/>
          </a:xfrm>
        </p:spPr>
        <p:txBody>
          <a:bodyPr/>
          <a:lstStyle/>
          <a:p>
            <a:r>
              <a:rPr lang="en-US" dirty="0"/>
              <a:t>Session Goals</a:t>
            </a:r>
            <a:br>
              <a:rPr lang="en-US" dirty="0"/>
            </a:b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2977399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319191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142907" cy="738664"/>
          </a:xfrm>
        </p:spPr>
        <p:txBody>
          <a:bodyPr/>
          <a:lstStyle/>
          <a:p>
            <a:pPr marL="0" indent="0">
              <a:buNone/>
            </a:pP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p:txBody>
      </p:sp>
      <p:sp>
        <p:nvSpPr>
          <p:cNvPr id="3" name="Title 2"/>
          <p:cNvSpPr>
            <a:spLocks noGrp="1"/>
          </p:cNvSpPr>
          <p:nvPr>
            <p:ph type="title"/>
          </p:nvPr>
        </p:nvSpPr>
        <p:spPr/>
        <p:txBody>
          <a:bodyPr/>
          <a:lstStyle/>
          <a:p>
            <a:r>
              <a:rPr lang="en-US" dirty="0"/>
              <a:t>This works – but it’s slow!</a:t>
            </a:r>
          </a:p>
        </p:txBody>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157" y="3504677"/>
            <a:ext cx="8382000" cy="2467958"/>
          </a:xfrm>
          <a:prstGeom prst="rect">
            <a:avLst/>
          </a:prstGeom>
        </p:spPr>
      </p:pic>
      <p:sp>
        <p:nvSpPr>
          <p:cNvPr id="13" name="TextBox 12"/>
          <p:cNvSpPr txBox="1"/>
          <p:nvPr/>
        </p:nvSpPr>
        <p:spPr>
          <a:xfrm>
            <a:off x="8232357" y="4836990"/>
            <a:ext cx="8382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rgbClr val="FF0000"/>
                </a:solidFill>
                <a:latin typeface="Wingdings 2" panose="05020102010507070707" pitchFamily="18" charset="2"/>
              </a:rPr>
              <a:t>O</a:t>
            </a:r>
          </a:p>
        </p:txBody>
      </p:sp>
      <p:sp>
        <p:nvSpPr>
          <p:cNvPr id="17" name="Rectangle 16"/>
          <p:cNvSpPr/>
          <p:nvPr/>
        </p:nvSpPr>
        <p:spPr bwMode="auto">
          <a:xfrm>
            <a:off x="8384757" y="5118353"/>
            <a:ext cx="609600" cy="334970"/>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0213557" y="4926955"/>
            <a:ext cx="228600" cy="208491"/>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136357" y="5537445"/>
            <a:ext cx="228600" cy="190508"/>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060157" y="4768540"/>
            <a:ext cx="228600" cy="190508"/>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1907757" y="5294089"/>
            <a:ext cx="8382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22" name="TextBox 21"/>
          <p:cNvSpPr txBox="1"/>
          <p:nvPr/>
        </p:nvSpPr>
        <p:spPr>
          <a:xfrm>
            <a:off x="1845611" y="4540831"/>
            <a:ext cx="8382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28" name="TextBox 27"/>
          <p:cNvSpPr txBox="1"/>
          <p:nvPr/>
        </p:nvSpPr>
        <p:spPr>
          <a:xfrm>
            <a:off x="8528542" y="4194846"/>
            <a:ext cx="8382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a:solidFill>
                  <a:srgbClr val="FF0000"/>
                </a:solidFill>
                <a:latin typeface="Wingdings 2" panose="05020102010507070707" pitchFamily="18" charset="2"/>
              </a:rPr>
              <a:t>O</a:t>
            </a:r>
          </a:p>
        </p:txBody>
      </p:sp>
      <p:sp>
        <p:nvSpPr>
          <p:cNvPr id="29" name="Rectangle 28"/>
          <p:cNvSpPr/>
          <p:nvPr/>
        </p:nvSpPr>
        <p:spPr bwMode="auto">
          <a:xfrm>
            <a:off x="8742738" y="4489704"/>
            <a:ext cx="404019" cy="334970"/>
          </a:xfrm>
          <a:prstGeom prst="rect">
            <a:avLst/>
          </a:prstGeom>
          <a:solidFill>
            <a:srgbClr val="FF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450557" y="4552788"/>
            <a:ext cx="779701"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1000</a:t>
            </a:r>
          </a:p>
        </p:txBody>
      </p:sp>
      <p:sp>
        <p:nvSpPr>
          <p:cNvPr id="15" name="Rectangle 14"/>
          <p:cNvSpPr/>
          <p:nvPr/>
        </p:nvSpPr>
        <p:spPr>
          <a:xfrm>
            <a:off x="8384757" y="2669812"/>
            <a:ext cx="990600" cy="1000681"/>
          </a:xfrm>
          <a:prstGeom prst="rect">
            <a:avLst/>
          </a:prstGeom>
          <a:solidFill>
            <a:schemeClr val="bg1"/>
          </a:solidFill>
          <a:ln w="254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D050"/>
                </a:solidFill>
                <a:latin typeface="+mj-lt"/>
              </a:rPr>
              <a:t>ROI Pooling</a:t>
            </a:r>
          </a:p>
        </p:txBody>
      </p:sp>
      <p:sp>
        <p:nvSpPr>
          <p:cNvPr id="27" name="Freeform 26"/>
          <p:cNvSpPr/>
          <p:nvPr/>
        </p:nvSpPr>
        <p:spPr bwMode="auto">
          <a:xfrm>
            <a:off x="8014531" y="3178040"/>
            <a:ext cx="781389" cy="1452951"/>
          </a:xfrm>
          <a:custGeom>
            <a:avLst/>
            <a:gdLst>
              <a:gd name="connsiteX0" fmla="*/ 686139 w 781389"/>
              <a:gd name="connsiteY0" fmla="*/ 1452951 h 1452951"/>
              <a:gd name="connsiteX1" fmla="*/ 762339 w 781389"/>
              <a:gd name="connsiteY1" fmla="*/ 1348176 h 1452951"/>
              <a:gd name="connsiteX2" fmla="*/ 781389 w 781389"/>
              <a:gd name="connsiteY2" fmla="*/ 1291026 h 1452951"/>
              <a:gd name="connsiteX3" fmla="*/ 771864 w 781389"/>
              <a:gd name="connsiteY3" fmla="*/ 1148151 h 1452951"/>
              <a:gd name="connsiteX4" fmla="*/ 743289 w 781389"/>
              <a:gd name="connsiteY4" fmla="*/ 1052901 h 1452951"/>
              <a:gd name="connsiteX5" fmla="*/ 724239 w 781389"/>
              <a:gd name="connsiteY5" fmla="*/ 1024326 h 1452951"/>
              <a:gd name="connsiteX6" fmla="*/ 705189 w 781389"/>
              <a:gd name="connsiteY6" fmla="*/ 986226 h 1452951"/>
              <a:gd name="connsiteX7" fmla="*/ 638514 w 781389"/>
              <a:gd name="connsiteY7" fmla="*/ 900501 h 1452951"/>
              <a:gd name="connsiteX8" fmla="*/ 600414 w 781389"/>
              <a:gd name="connsiteY8" fmla="*/ 852876 h 1452951"/>
              <a:gd name="connsiteX9" fmla="*/ 590889 w 781389"/>
              <a:gd name="connsiteY9" fmla="*/ 824301 h 1452951"/>
              <a:gd name="connsiteX10" fmla="*/ 562314 w 781389"/>
              <a:gd name="connsiteY10" fmla="*/ 805251 h 1452951"/>
              <a:gd name="connsiteX11" fmla="*/ 533739 w 781389"/>
              <a:gd name="connsiteY11" fmla="*/ 776676 h 1452951"/>
              <a:gd name="connsiteX12" fmla="*/ 505164 w 781389"/>
              <a:gd name="connsiteY12" fmla="*/ 757626 h 1452951"/>
              <a:gd name="connsiteX13" fmla="*/ 476589 w 781389"/>
              <a:gd name="connsiteY13" fmla="*/ 729051 h 1452951"/>
              <a:gd name="connsiteX14" fmla="*/ 448014 w 781389"/>
              <a:gd name="connsiteY14" fmla="*/ 719526 h 1452951"/>
              <a:gd name="connsiteX15" fmla="*/ 419439 w 781389"/>
              <a:gd name="connsiteY15" fmla="*/ 700476 h 1452951"/>
              <a:gd name="connsiteX16" fmla="*/ 381339 w 781389"/>
              <a:gd name="connsiteY16" fmla="*/ 681426 h 1452951"/>
              <a:gd name="connsiteX17" fmla="*/ 352764 w 781389"/>
              <a:gd name="connsiteY17" fmla="*/ 652851 h 1452951"/>
              <a:gd name="connsiteX18" fmla="*/ 267039 w 781389"/>
              <a:gd name="connsiteY18" fmla="*/ 595701 h 1452951"/>
              <a:gd name="connsiteX19" fmla="*/ 209889 w 781389"/>
              <a:gd name="connsiteY19" fmla="*/ 557601 h 1452951"/>
              <a:gd name="connsiteX20" fmla="*/ 181314 w 781389"/>
              <a:gd name="connsiteY20" fmla="*/ 538551 h 1452951"/>
              <a:gd name="connsiteX21" fmla="*/ 143214 w 781389"/>
              <a:gd name="connsiteY21" fmla="*/ 500451 h 1452951"/>
              <a:gd name="connsiteX22" fmla="*/ 105114 w 781389"/>
              <a:gd name="connsiteY22" fmla="*/ 471876 h 1452951"/>
              <a:gd name="connsiteX23" fmla="*/ 57489 w 781389"/>
              <a:gd name="connsiteY23" fmla="*/ 424251 h 1452951"/>
              <a:gd name="connsiteX24" fmla="*/ 28914 w 781389"/>
              <a:gd name="connsiteY24" fmla="*/ 367101 h 1452951"/>
              <a:gd name="connsiteX25" fmla="*/ 339 w 781389"/>
              <a:gd name="connsiteY25" fmla="*/ 309951 h 1452951"/>
              <a:gd name="connsiteX26" fmla="*/ 19389 w 781389"/>
              <a:gd name="connsiteY26" fmla="*/ 119451 h 1452951"/>
              <a:gd name="connsiteX27" fmla="*/ 38439 w 781389"/>
              <a:gd name="connsiteY27" fmla="*/ 90876 h 1452951"/>
              <a:gd name="connsiteX28" fmla="*/ 95589 w 781389"/>
              <a:gd name="connsiteY28" fmla="*/ 52776 h 1452951"/>
              <a:gd name="connsiteX29" fmla="*/ 114639 w 781389"/>
              <a:gd name="connsiteY29" fmla="*/ 24201 h 1452951"/>
              <a:gd name="connsiteX30" fmla="*/ 362289 w 781389"/>
              <a:gd name="connsiteY30" fmla="*/ 5151 h 14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81389" h="1452951">
                <a:moveTo>
                  <a:pt x="686139" y="1452951"/>
                </a:moveTo>
                <a:cubicBezTo>
                  <a:pt x="700961" y="1434424"/>
                  <a:pt x="755285" y="1369338"/>
                  <a:pt x="762339" y="1348176"/>
                </a:cubicBezTo>
                <a:lnTo>
                  <a:pt x="781389" y="1291026"/>
                </a:lnTo>
                <a:cubicBezTo>
                  <a:pt x="778214" y="1243401"/>
                  <a:pt x="776861" y="1195619"/>
                  <a:pt x="771864" y="1148151"/>
                </a:cubicBezTo>
                <a:cubicBezTo>
                  <a:pt x="770200" y="1132344"/>
                  <a:pt x="746950" y="1058392"/>
                  <a:pt x="743289" y="1052901"/>
                </a:cubicBezTo>
                <a:cubicBezTo>
                  <a:pt x="736939" y="1043376"/>
                  <a:pt x="729919" y="1034265"/>
                  <a:pt x="724239" y="1024326"/>
                </a:cubicBezTo>
                <a:cubicBezTo>
                  <a:pt x="717194" y="1011998"/>
                  <a:pt x="712494" y="998402"/>
                  <a:pt x="705189" y="986226"/>
                </a:cubicBezTo>
                <a:cubicBezTo>
                  <a:pt x="671010" y="929261"/>
                  <a:pt x="676575" y="938562"/>
                  <a:pt x="638514" y="900501"/>
                </a:cubicBezTo>
                <a:cubicBezTo>
                  <a:pt x="614573" y="828677"/>
                  <a:pt x="649653" y="914424"/>
                  <a:pt x="600414" y="852876"/>
                </a:cubicBezTo>
                <a:cubicBezTo>
                  <a:pt x="594142" y="845036"/>
                  <a:pt x="597161" y="832141"/>
                  <a:pt x="590889" y="824301"/>
                </a:cubicBezTo>
                <a:cubicBezTo>
                  <a:pt x="583738" y="815362"/>
                  <a:pt x="571108" y="812580"/>
                  <a:pt x="562314" y="805251"/>
                </a:cubicBezTo>
                <a:cubicBezTo>
                  <a:pt x="551966" y="796627"/>
                  <a:pt x="544087" y="785300"/>
                  <a:pt x="533739" y="776676"/>
                </a:cubicBezTo>
                <a:cubicBezTo>
                  <a:pt x="524945" y="769347"/>
                  <a:pt x="513958" y="764955"/>
                  <a:pt x="505164" y="757626"/>
                </a:cubicBezTo>
                <a:cubicBezTo>
                  <a:pt x="494816" y="749002"/>
                  <a:pt x="487797" y="736523"/>
                  <a:pt x="476589" y="729051"/>
                </a:cubicBezTo>
                <a:cubicBezTo>
                  <a:pt x="468235" y="723482"/>
                  <a:pt x="456994" y="724016"/>
                  <a:pt x="448014" y="719526"/>
                </a:cubicBezTo>
                <a:cubicBezTo>
                  <a:pt x="437775" y="714406"/>
                  <a:pt x="429378" y="706156"/>
                  <a:pt x="419439" y="700476"/>
                </a:cubicBezTo>
                <a:cubicBezTo>
                  <a:pt x="407111" y="693431"/>
                  <a:pt x="392893" y="689679"/>
                  <a:pt x="381339" y="681426"/>
                </a:cubicBezTo>
                <a:cubicBezTo>
                  <a:pt x="370378" y="673596"/>
                  <a:pt x="363397" y="661121"/>
                  <a:pt x="352764" y="652851"/>
                </a:cubicBezTo>
                <a:lnTo>
                  <a:pt x="267039" y="595701"/>
                </a:lnTo>
                <a:lnTo>
                  <a:pt x="209889" y="557601"/>
                </a:lnTo>
                <a:cubicBezTo>
                  <a:pt x="200364" y="551251"/>
                  <a:pt x="189409" y="546646"/>
                  <a:pt x="181314" y="538551"/>
                </a:cubicBezTo>
                <a:cubicBezTo>
                  <a:pt x="168614" y="525851"/>
                  <a:pt x="156731" y="512278"/>
                  <a:pt x="143214" y="500451"/>
                </a:cubicBezTo>
                <a:cubicBezTo>
                  <a:pt x="131267" y="489997"/>
                  <a:pt x="116339" y="483101"/>
                  <a:pt x="105114" y="471876"/>
                </a:cubicBezTo>
                <a:cubicBezTo>
                  <a:pt x="41614" y="408376"/>
                  <a:pt x="133689" y="475051"/>
                  <a:pt x="57489" y="424251"/>
                </a:cubicBezTo>
                <a:cubicBezTo>
                  <a:pt x="33548" y="352427"/>
                  <a:pt x="65843" y="440959"/>
                  <a:pt x="28914" y="367101"/>
                </a:cubicBezTo>
                <a:cubicBezTo>
                  <a:pt x="-10521" y="288231"/>
                  <a:pt x="54934" y="391843"/>
                  <a:pt x="339" y="309951"/>
                </a:cubicBezTo>
                <a:cubicBezTo>
                  <a:pt x="896" y="300488"/>
                  <a:pt x="-5459" y="169147"/>
                  <a:pt x="19389" y="119451"/>
                </a:cubicBezTo>
                <a:cubicBezTo>
                  <a:pt x="24509" y="109212"/>
                  <a:pt x="29824" y="98414"/>
                  <a:pt x="38439" y="90876"/>
                </a:cubicBezTo>
                <a:cubicBezTo>
                  <a:pt x="55669" y="75799"/>
                  <a:pt x="95589" y="52776"/>
                  <a:pt x="95589" y="52776"/>
                </a:cubicBezTo>
                <a:cubicBezTo>
                  <a:pt x="101939" y="43251"/>
                  <a:pt x="104931" y="30268"/>
                  <a:pt x="114639" y="24201"/>
                </a:cubicBezTo>
                <a:cubicBezTo>
                  <a:pt x="177248" y="-14929"/>
                  <a:pt x="324946" y="5151"/>
                  <a:pt x="362289" y="5151"/>
                </a:cubicBezTo>
              </a:path>
            </a:pathLst>
          </a:custGeom>
          <a:noFill/>
          <a:ln w="38100">
            <a:solidFill>
              <a:srgbClr val="92D050"/>
            </a:solidFill>
            <a:headEnd type="none" w="med" len="med"/>
            <a:tailEnd type="triangl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Freeform 29"/>
          <p:cNvSpPr/>
          <p:nvPr/>
        </p:nvSpPr>
        <p:spPr bwMode="auto">
          <a:xfrm>
            <a:off x="8964692" y="3173666"/>
            <a:ext cx="650378" cy="1466988"/>
          </a:xfrm>
          <a:custGeom>
            <a:avLst/>
            <a:gdLst>
              <a:gd name="connsiteX0" fmla="*/ 431303 w 650378"/>
              <a:gd name="connsiteY0" fmla="*/ 0 h 1466988"/>
              <a:gd name="connsiteX1" fmla="*/ 526553 w 650378"/>
              <a:gd name="connsiteY1" fmla="*/ 9525 h 1466988"/>
              <a:gd name="connsiteX2" fmla="*/ 555128 w 650378"/>
              <a:gd name="connsiteY2" fmla="*/ 19050 h 1466988"/>
              <a:gd name="connsiteX3" fmla="*/ 593228 w 650378"/>
              <a:gd name="connsiteY3" fmla="*/ 76200 h 1466988"/>
              <a:gd name="connsiteX4" fmla="*/ 612278 w 650378"/>
              <a:gd name="connsiteY4" fmla="*/ 104775 h 1466988"/>
              <a:gd name="connsiteX5" fmla="*/ 650378 w 650378"/>
              <a:gd name="connsiteY5" fmla="*/ 200025 h 1466988"/>
              <a:gd name="connsiteX6" fmla="*/ 640853 w 650378"/>
              <a:gd name="connsiteY6" fmla="*/ 352425 h 1466988"/>
              <a:gd name="connsiteX7" fmla="*/ 631328 w 650378"/>
              <a:gd name="connsiteY7" fmla="*/ 381000 h 1466988"/>
              <a:gd name="connsiteX8" fmla="*/ 593228 w 650378"/>
              <a:gd name="connsiteY8" fmla="*/ 438150 h 1466988"/>
              <a:gd name="connsiteX9" fmla="*/ 536078 w 650378"/>
              <a:gd name="connsiteY9" fmla="*/ 466725 h 1466988"/>
              <a:gd name="connsiteX10" fmla="*/ 478928 w 650378"/>
              <a:gd name="connsiteY10" fmla="*/ 504825 h 1466988"/>
              <a:gd name="connsiteX11" fmla="*/ 412253 w 650378"/>
              <a:gd name="connsiteY11" fmla="*/ 552450 h 1466988"/>
              <a:gd name="connsiteX12" fmla="*/ 355103 w 650378"/>
              <a:gd name="connsiteY12" fmla="*/ 590550 h 1466988"/>
              <a:gd name="connsiteX13" fmla="*/ 326528 w 650378"/>
              <a:gd name="connsiteY13" fmla="*/ 600075 h 1466988"/>
              <a:gd name="connsiteX14" fmla="*/ 278903 w 650378"/>
              <a:gd name="connsiteY14" fmla="*/ 647700 h 1466988"/>
              <a:gd name="connsiteX15" fmla="*/ 259853 w 650378"/>
              <a:gd name="connsiteY15" fmla="*/ 676275 h 1466988"/>
              <a:gd name="connsiteX16" fmla="*/ 231278 w 650378"/>
              <a:gd name="connsiteY16" fmla="*/ 704850 h 1466988"/>
              <a:gd name="connsiteX17" fmla="*/ 174128 w 650378"/>
              <a:gd name="connsiteY17" fmla="*/ 742950 h 1466988"/>
              <a:gd name="connsiteX18" fmla="*/ 116978 w 650378"/>
              <a:gd name="connsiteY18" fmla="*/ 800100 h 1466988"/>
              <a:gd name="connsiteX19" fmla="*/ 69353 w 650378"/>
              <a:gd name="connsiteY19" fmla="*/ 847725 h 1466988"/>
              <a:gd name="connsiteX20" fmla="*/ 31253 w 650378"/>
              <a:gd name="connsiteY20" fmla="*/ 933450 h 1466988"/>
              <a:gd name="connsiteX21" fmla="*/ 21728 w 650378"/>
              <a:gd name="connsiteY21" fmla="*/ 962025 h 1466988"/>
              <a:gd name="connsiteX22" fmla="*/ 12203 w 650378"/>
              <a:gd name="connsiteY22" fmla="*/ 990600 h 1466988"/>
              <a:gd name="connsiteX23" fmla="*/ 12203 w 650378"/>
              <a:gd name="connsiteY23" fmla="*/ 1314450 h 1466988"/>
              <a:gd name="connsiteX24" fmla="*/ 50303 w 650378"/>
              <a:gd name="connsiteY24" fmla="*/ 1400175 h 1466988"/>
              <a:gd name="connsiteX25" fmla="*/ 78878 w 650378"/>
              <a:gd name="connsiteY25" fmla="*/ 1419225 h 1466988"/>
              <a:gd name="connsiteX26" fmla="*/ 116978 w 650378"/>
              <a:gd name="connsiteY26" fmla="*/ 1447800 h 1466988"/>
              <a:gd name="connsiteX27" fmla="*/ 202703 w 650378"/>
              <a:gd name="connsiteY27" fmla="*/ 1466850 h 14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378" h="1466988">
                <a:moveTo>
                  <a:pt x="431303" y="0"/>
                </a:moveTo>
                <a:cubicBezTo>
                  <a:pt x="463053" y="3175"/>
                  <a:pt x="495016" y="4673"/>
                  <a:pt x="526553" y="9525"/>
                </a:cubicBezTo>
                <a:cubicBezTo>
                  <a:pt x="536476" y="11052"/>
                  <a:pt x="548028" y="11950"/>
                  <a:pt x="555128" y="19050"/>
                </a:cubicBezTo>
                <a:cubicBezTo>
                  <a:pt x="571317" y="35239"/>
                  <a:pt x="580528" y="57150"/>
                  <a:pt x="593228" y="76200"/>
                </a:cubicBezTo>
                <a:cubicBezTo>
                  <a:pt x="599578" y="85725"/>
                  <a:pt x="608658" y="93915"/>
                  <a:pt x="612278" y="104775"/>
                </a:cubicBezTo>
                <a:cubicBezTo>
                  <a:pt x="635818" y="175395"/>
                  <a:pt x="622348" y="143964"/>
                  <a:pt x="650378" y="200025"/>
                </a:cubicBezTo>
                <a:cubicBezTo>
                  <a:pt x="647203" y="250825"/>
                  <a:pt x="646181" y="301806"/>
                  <a:pt x="640853" y="352425"/>
                </a:cubicBezTo>
                <a:cubicBezTo>
                  <a:pt x="639802" y="362410"/>
                  <a:pt x="636204" y="372223"/>
                  <a:pt x="631328" y="381000"/>
                </a:cubicBezTo>
                <a:cubicBezTo>
                  <a:pt x="620209" y="401014"/>
                  <a:pt x="612278" y="425450"/>
                  <a:pt x="593228" y="438150"/>
                </a:cubicBezTo>
                <a:cubicBezTo>
                  <a:pt x="466373" y="522720"/>
                  <a:pt x="654384" y="401000"/>
                  <a:pt x="536078" y="466725"/>
                </a:cubicBezTo>
                <a:cubicBezTo>
                  <a:pt x="516064" y="477844"/>
                  <a:pt x="497978" y="492125"/>
                  <a:pt x="478928" y="504825"/>
                </a:cubicBezTo>
                <a:cubicBezTo>
                  <a:pt x="386027" y="566759"/>
                  <a:pt x="530398" y="469748"/>
                  <a:pt x="412253" y="552450"/>
                </a:cubicBezTo>
                <a:cubicBezTo>
                  <a:pt x="393496" y="565580"/>
                  <a:pt x="376823" y="583310"/>
                  <a:pt x="355103" y="590550"/>
                </a:cubicBezTo>
                <a:lnTo>
                  <a:pt x="326528" y="600075"/>
                </a:lnTo>
                <a:cubicBezTo>
                  <a:pt x="279864" y="693403"/>
                  <a:pt x="337299" y="600983"/>
                  <a:pt x="278903" y="647700"/>
                </a:cubicBezTo>
                <a:cubicBezTo>
                  <a:pt x="269964" y="654851"/>
                  <a:pt x="267182" y="667481"/>
                  <a:pt x="259853" y="676275"/>
                </a:cubicBezTo>
                <a:cubicBezTo>
                  <a:pt x="251229" y="686623"/>
                  <a:pt x="241911" y="696580"/>
                  <a:pt x="231278" y="704850"/>
                </a:cubicBezTo>
                <a:cubicBezTo>
                  <a:pt x="213206" y="718906"/>
                  <a:pt x="187865" y="724634"/>
                  <a:pt x="174128" y="742950"/>
                </a:cubicBezTo>
                <a:cubicBezTo>
                  <a:pt x="138684" y="790208"/>
                  <a:pt x="158762" y="772244"/>
                  <a:pt x="116978" y="800100"/>
                </a:cubicBezTo>
                <a:cubicBezTo>
                  <a:pt x="66178" y="876300"/>
                  <a:pt x="132853" y="784225"/>
                  <a:pt x="69353" y="847725"/>
                </a:cubicBezTo>
                <a:cubicBezTo>
                  <a:pt x="46712" y="870366"/>
                  <a:pt x="40684" y="905156"/>
                  <a:pt x="31253" y="933450"/>
                </a:cubicBezTo>
                <a:lnTo>
                  <a:pt x="21728" y="962025"/>
                </a:lnTo>
                <a:lnTo>
                  <a:pt x="12203" y="990600"/>
                </a:lnTo>
                <a:cubicBezTo>
                  <a:pt x="-1732" y="1129952"/>
                  <a:pt x="-6248" y="1129943"/>
                  <a:pt x="12203" y="1314450"/>
                </a:cubicBezTo>
                <a:cubicBezTo>
                  <a:pt x="14299" y="1335409"/>
                  <a:pt x="31843" y="1381715"/>
                  <a:pt x="50303" y="1400175"/>
                </a:cubicBezTo>
                <a:cubicBezTo>
                  <a:pt x="58398" y="1408270"/>
                  <a:pt x="69563" y="1412571"/>
                  <a:pt x="78878" y="1419225"/>
                </a:cubicBezTo>
                <a:cubicBezTo>
                  <a:pt x="91796" y="1428452"/>
                  <a:pt x="102779" y="1440700"/>
                  <a:pt x="116978" y="1447800"/>
                </a:cubicBezTo>
                <a:cubicBezTo>
                  <a:pt x="161102" y="1469862"/>
                  <a:pt x="164512" y="1466850"/>
                  <a:pt x="202703" y="1466850"/>
                </a:cubicBezTo>
              </a:path>
            </a:pathLst>
          </a:custGeom>
          <a:noFill/>
          <a:ln w="38100">
            <a:solidFill>
              <a:srgbClr val="92D050"/>
            </a:solidFill>
            <a:headEnd type="none" w="med" len="med"/>
            <a:tailEnd type="triangl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Rectangle 32"/>
          <p:cNvSpPr/>
          <p:nvPr/>
        </p:nvSpPr>
        <p:spPr bwMode="auto">
          <a:xfrm>
            <a:off x="8232357" y="2222753"/>
            <a:ext cx="3167480" cy="3429000"/>
          </a:xfrm>
          <a:prstGeom prst="rect">
            <a:avLst/>
          </a:prstGeom>
          <a:noFill/>
          <a:ln w="19050">
            <a:solidFill>
              <a:srgbClr val="92D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8003757" y="1885788"/>
            <a:ext cx="196214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92D050"/>
                </a:solidFill>
                <a:latin typeface="+mj-lt"/>
              </a:rPr>
              <a:t>Perform for each ROI</a:t>
            </a:r>
          </a:p>
        </p:txBody>
      </p:sp>
      <p:sp>
        <p:nvSpPr>
          <p:cNvPr id="26" name="TextBox 25"/>
          <p:cNvSpPr txBox="1"/>
          <p:nvPr/>
        </p:nvSpPr>
        <p:spPr>
          <a:xfrm>
            <a:off x="10096241" y="4989097"/>
            <a:ext cx="574516"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21</a:t>
            </a:r>
          </a:p>
        </p:txBody>
      </p:sp>
      <p:sp>
        <p:nvSpPr>
          <p:cNvPr id="37" name="TextBox 36"/>
          <p:cNvSpPr txBox="1"/>
          <p:nvPr/>
        </p:nvSpPr>
        <p:spPr>
          <a:xfrm>
            <a:off x="10023057" y="4716462"/>
            <a:ext cx="505108"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latin typeface="Wingdings 2" panose="05020102010507070707" pitchFamily="18" charset="2"/>
              </a:rPr>
              <a:t>O</a:t>
            </a:r>
          </a:p>
        </p:txBody>
      </p:sp>
      <p:sp>
        <p:nvSpPr>
          <p:cNvPr id="31" name="TextBox 30"/>
          <p:cNvSpPr txBox="1"/>
          <p:nvPr/>
        </p:nvSpPr>
        <p:spPr>
          <a:xfrm>
            <a:off x="1602957" y="5238588"/>
            <a:ext cx="779701" cy="489365"/>
          </a:xfrm>
          <a:prstGeom prst="rect">
            <a:avLst/>
          </a:prstGeom>
          <a:noFill/>
          <a:effectLst/>
        </p:spPr>
        <p:txBody>
          <a:bodyPr wrap="none" lIns="182880" tIns="146304" rIns="182880" bIns="146304" rtlCol="0">
            <a:spAutoFit/>
          </a:bodyPr>
          <a:lstStyle/>
          <a:p>
            <a:pPr>
              <a:lnSpc>
                <a:spcPct val="90000"/>
              </a:lnSpc>
              <a:spcAft>
                <a:spcPts val="600"/>
              </a:spcAft>
            </a:pPr>
            <a:r>
              <a:rPr lang="en-US" sz="1400" b="1" dirty="0">
                <a:solidFill>
                  <a:srgbClr val="92D050"/>
                </a:solidFill>
              </a:rPr>
              <a:t>1000</a:t>
            </a:r>
          </a:p>
        </p:txBody>
      </p:sp>
      <p:sp>
        <p:nvSpPr>
          <p:cNvPr id="8" name="Rectangle 7"/>
          <p:cNvSpPr/>
          <p:nvPr/>
        </p:nvSpPr>
        <p:spPr bwMode="auto">
          <a:xfrm>
            <a:off x="10213557" y="3954462"/>
            <a:ext cx="314607" cy="13716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6" name="Picture 8" descr=" "/>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250501" y="4083395"/>
            <a:ext cx="975681" cy="94780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0096241" y="4886162"/>
            <a:ext cx="1246558"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latin typeface="+mj-lt"/>
              </a:rPr>
              <a:t>Linear SVM classifier</a:t>
            </a:r>
          </a:p>
        </p:txBody>
      </p:sp>
    </p:spTree>
    <p:extLst>
      <p:ext uri="{BB962C8B-B14F-4D97-AF65-F5344CB8AC3E}">
        <p14:creationId xmlns:p14="http://schemas.microsoft.com/office/powerpoint/2010/main" val="3949661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77"/>
            <a:ext cx="7467598" cy="2179058"/>
          </a:xfrm>
        </p:spPr>
        <p:txBody>
          <a:bodyPr/>
          <a:lstStyle/>
          <a:p>
            <a:r>
              <a:rPr lang="en-US" dirty="0"/>
              <a:t>Challenges  for Computer Vision</a:t>
            </a:r>
          </a:p>
        </p:txBody>
      </p:sp>
    </p:spTree>
    <p:extLst>
      <p:ext uri="{BB962C8B-B14F-4D97-AF65-F5344CB8AC3E}">
        <p14:creationId xmlns:p14="http://schemas.microsoft.com/office/powerpoint/2010/main" val="3492570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050"/>
          <p:cNvSpPr/>
          <p:nvPr/>
        </p:nvSpPr>
        <p:spPr bwMode="auto">
          <a:xfrm>
            <a:off x="874005" y="2696062"/>
            <a:ext cx="2067632" cy="1771120"/>
          </a:xfrm>
          <a:prstGeom prst="rect">
            <a:avLst/>
          </a:prstGeom>
          <a:solidFill>
            <a:srgbClr val="FFFF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Challenges for Computer Vision</a:t>
            </a:r>
            <a:endParaRPr lang="en-US" sz="3999" dirty="0">
              <a:gradFill>
                <a:gsLst>
                  <a:gs pos="1250">
                    <a:schemeClr val="tx2"/>
                  </a:gs>
                  <a:gs pos="99000">
                    <a:schemeClr val="tx2"/>
                  </a:gs>
                </a:gsLst>
                <a:lin ang="5400000" scaled="0"/>
              </a:gradFill>
            </a:endParaRPr>
          </a:p>
        </p:txBody>
      </p:sp>
      <p:sp>
        <p:nvSpPr>
          <p:cNvPr id="2049" name="AutoShape 16" descr="data:image/jpeg;base64,/9j/4AAQSkZJRgABAQAAAQABAAD/2wCEAAkGBxQTEhUUExQWFBUXGRgYFxgYGBgYFxwYGBgYGBgYGxgYHSggGBolHRUYITEhJSkrLi4uFx8zODMtNygtLisBCgoKDg0NFxAQFCwcHBwsLSwsLCwsLCwsLDcsLCwsLCwsLCwsLCwsLCwsLCwsLCwsLCwsLCwsLCwsLCwsLCwsLP/AABEIALkBEAMBIgACEQEDEQH/xAAbAAACAwEBAQAAAAAAAAAAAAADBAECBQYAB//EAEAQAAECBAMFBgUCBAUDBQAAAAECEQADITESQVEEYXGB8AUikaGxwRMyQtHhBvEzUmJyFCOCorIVQ5IkY3PC0v/EABkBAQEBAQEBAAAAAAAAAAAAAAABAgMEBf/EACURAQACAgEDBAIDAAAAAAAAAAABEQIDMRIhQQQiUXET8BQVYf/aAAwDAQACEQMRAD8A7dM0QVKx4FvIH3jnT25K75KrJSRS4PeYPe4p/TFNg7dQr6invGiqUyVwNv2i2jqBFxCsucGfWo4fuYMiY5brTrhFBhFhFBFhAXEWEUEXEBYRYRQRYRBYRaKAxZ4Cwi0UEWBgqwiwhZW1oFCoaXzOUHBgLiLRQRYGAsIsIqIl4C4iwhKd2jLTidQ7twKnr0jOk/qmSVEFwNcoljoBFhGZI7ZkqqFht9PI1jyu0nLIrQ23Xghzatpw8/x55/6TC42lpalH6QS2fdAcMODU1pGTt21lYOoCinikKqHzodLb4Cjbk4EEslKssmUV4RoBhxcGygrZTtPeEs5JCq5juh+BJL/mOc/V6lTNnYKUMCiSAEBWEJUULJmFIB+qhBo4dgIIraSAkBQ+WqjUslPdUNQ4JOYOTQn+pe1ZSEhMxCCAQXSSlQcLIIchQGEKD5gnJ4Dmp88qK04UTJ0xIdlBOFYKlJmd8liMBUyTVi7PUPaUtayChcwfEQJvy3UAqaCnA5SpLiX3hVKhYWdmbcl1CoWJmFJdSkhaJaUlIIJQklKppcEUDOWBCPaXbkwy0TUpTLHxJiWHyHEAVBKiagpCXPCzAxlWlLSmUlaJswywlKHxLf8A9QAVABu6EoKlEuMwLgMPY+2p3xJhJmyk1S2EqSEstklWFxMSVBrOAQztCXZvawUZgV3Zal4S3eKgpIxJJwklSkyiHAzJoyYt2mlE0lWP4ZEszCvHZhOYMEqUAFTEpYOrCLAuCGt+k9qMormKQtakoQJQLp7hC5hSAWCCyVMHc4tA6ney9oHxVTpk0/BUsBAOKoMteFgpZdKgQQzuS1xHLdnqKZglOkghBmEpK1YmGFm+Yd7DZ2dwMt5e1n4EtSh8JWNGIFiGE2W6gwLBnV3S4YAhzAcptMwrCAU4b6gVJViGgOIhg4oICJJBBRdJxA4hQDfR8t9RBCoY6UDd6juc6Cz0PLlBfgJw1JDs5L0INDhzBfkII6SR2u8oJSSZjVxCuINk4pX/AGnSCbH2k0wqUSEYXWVD5WAYBIqCSSoAue8Lxg9kqHxAzszWpYvRNg760e4LxuypeZD2GPusVC/dcsWJSHDmz5xYHT7POxJCg7Gzgg+BqIODCmxHuAUers+r51ztDIMaQQRYGBgxYGAuDFngYMWeAuDE44FMmhIc0GcY219ojEf6a33EN4xA92v2omWnVSnZo57au15pSWUU0BcFjYHjlf8Aq5xm7VtRWOFmsOPXjC81RU3ADiz/AH8okyp3YJSlKCgahlVs1K+INLuRrG2v9QrQoJOFTvqGJtZ6C3KOe2GcUuauzCu5hfSCbRMWS5Lm7htzB87RFdFsP6gKyrIB/Jh94cT2scLkt92tHKbCkOQM705s2n2hlyQBpFtHb7PtQKQ566EYf6m7XDYEV1IVyanPxEYi9qUMzCqg8LE/EL0o/GjxV6mg9R4ZiJKIslMQVOo+0bfZ23tLs6kkX30bgzesY4REilNevvAb20d5CikhSUpFLmwLCv8AMAa2D8IzOzO5s6yo4jKWAPlc40/E0KXxKAzAwivzQLY1qlkFJOednYm+e+EjtzKCEgH/ADErUTRDoUZ0twSGQxWCP/bToXo2tlnplyJiVO+FQmBSSFkpdIUkO4CsLDQuLvGaJUxRCUoStJSVIK1BSVM5KiSsKZJKrOxYsAzq9o7YSEKwMMago4sZWA5BSRR0hLgsKhVakgcjZZQOIKmMhJK1hRBEwgMrEO7QJWygGb6SQ0QTtezyf8NKQkutCnmYfhhpqFJAUolXcOGYNXA7tVB+SdISqSCpQJSUEuEKUThCwk6g0NxhF2Y9z2gEqC0L2ZJXhJCkMsMUkCY1FqCUqTTK4NAY5IKSkoXhDJSkTKMKLlnEwTm6QXFQMyKBYyQnuUU0wFBlGqqLKUlgXBUGu4AzdIBdqT8NaFS1JmFScaVJSVBKgAMCi5cJBILBrOKkRs7J2PLM2cZipalABMsFISDiSvCooIUA5CR3j3QdWA5tWz4lAHvLKks2DCcSlD5aBPyAtxLARAfa5KXTMK/iL/yzokhl4nBqQFIu1CHLlUdVNky0yk4nVMHw0BAqyhNUVKCElgvClbF6i7vTM/wZcTEzPiTAaIfvhE0oKTjYELIWkGgqVagwXaySg/BV3QsuEqZKXlCqCEtXEQVECqE/KzCjF2Ugqqw0/aDTBZ6P+xoOJhfDUNQ6xY184LRvYp3w1gp+ZwxDsKF31EdFsm0iYWIGMJo4TlY15nC1H8cESxQilMg37w5sd2FXvS3LV7ZQhHR9jEuxxg4Q6VElr66ufAZM2tijG2aaQrvFRLEOb4aG4DEuM9SYaVPJEbRogwDadpw0zPRhFEwjOLTpzisQLrmzKOohn0u9D5xc7WtIHeYAUryd84W2ia8KzJhiKd27tIkKSVUVyb8OPOMJc056vBpgMDUmIoSUU+8ECevSLpRFgIIHhYRCDlQxdVYqlLF84KNLU1fJ4ZBpbqsLq6byhiXL5+0APC8SBF1JpFFLdurwREWCIClVeIHu/qIOqZfn5N7giAssOHgSkF6cG35FotPVS+R68xCitpI72QoTlpXSpEQN/EBq1QQ4sx69ox+29oKQhY+ogOBXuuDbJl9MI0Zswl8rXs9TdrDXURkdpzAtKCACcMx3UzEqQkUFMQxG7WOlaKT9tKziAcFgKuoMGICS4KSSzF7DMmN6fL/y5qRMQQslbOXDsqiAwU+FmUr6QzYWjm5s0BODCliVWDa5308LxTa+0wUlKQpL2UDXMsSLguXD55QFv+sKUQ+FJCUusJCD3mDpUA6DhyTRyotAdpSkpTS+MhZDYwBLISxdjiQpi/17oUVOUKAskMB4BmJtUeEel7RZJyBYGwe5bJTUffERty9pAM0JUEycTk4RiMrFQC/zYsQdrKp3iIqChIKTixJWgMkgpxLUkzEIIdiSKsB8hBCgS2AiYKULfVk4Dd18xnuaD/HCScJuwOYNQ2VqHfXOA0pW1qmLddAhJ+VXe7qQEISWKgAUgMXq2ZeDH4kmWUswBAxMaqEwsClgRUM5Y0SRk+KmcASc70tS2fOPTtqJSBdNwKMDW2hZUA4JwaptrToQSScVQx4Wzhb4BfvNyFPzDckAUFN0Vs3Jl2rWH9nQRUBhn+PPyjMQpq3EP7FtPer1z5wSW7ILtd2Y135aw0k9ZQtKIcMRXQ08R9odk776/vGmUFMDmJhoiBrTAZqkQJcuNL4UVOzk2ESVZRRFTKjZ/wCnHOIOwNClYwTHlp5xpTdlhFcou0RAR1lErb2gkySwhfCx63xFpeW0NoMIJfKHpSw0UlE1L2vVoUmFsJq5LAC7ndxPnuhmYo259enOEdq2oDvAfUDv1ILwQVRAmBjlTkGLaVEAnzyUl7t596Fv8WSWFyWGtX5XNn+8LzphDg5gA+BPXGJatNO0A33bsx+YHJn0OI2L8a1bxEZonPW27jXOuecAVOoa335v+0BsbftAatRRmuNKg1yjB2hfedmepu7ggwSbOo+6o9oUnLFA9gqxz3trBFlTjQkvr78IDMbWjmmucUc1y11YdCJxhJodbsRbzgiiiXL1euuefCJB6oOuG+KtvL1pnaJC8x9+uuMB6UgBzvd8vzFePjx4eUTjq1W5A8NxiEIJYh3fR7W9fOCIxG48+t0TMIDZOK556ZC0UWvd56ZgZRRSvGAc+MTnxbT94YlzMnMJylCtIIme9Gt+M4OrXlLgoMZkraKseMOoXlFRv9kEtVy/h4xtyVxi9lTQBW0auJw/j7RYZOJVF3hOXNiypkaQyYIJgEJInVi3xawGkgh3HhDGI6A+UZIm0peLo2owW2sdmSbsIAvsxJs0KI2kG94OVvY4T4xGq+Ce2dmMKRi7RshEdamZ/McXKBTpaDu4xKRyBQRWAGazx0s/Y0l2Y8Iyp/ZtYlDPG1ZcTk7c8ozNu2gkkeQ42rk/rD87ZSC9aQjtSXPVerQQkFUfz4RVS7xdUuli+VPH1gKuPHrq0ZEBdHzvx6eIVMJB0NrA13ax5Su6zb3rygRAArbLycPlrFEzF6Hq3pAAXU7uw38ut8Qqu7Nr5PztFQpn9nbXrhugIWHA9OuqxChW1KHl9ouo/flfnA1Ag1FLv4wRMxevXXGICq+vLUdXiCh3YO3VormW5c8iBuMBBNyeuvaJUsXfQwIl926vvePXIamdeqaCAupsr8YoXYsT0YN8NutXf2hgSs+uqQQkFPTrqkGc9ZQmiYdIIZmgb3jMNnpK4clqbdGUlT1PQhuVOpWNQW6XsqY9DbfZ6nwjotlmDlYt6xxWwbRhIjo9m2nWKktGaMJbrjFfiPFUnGkj6k1A1Tn4QkZsaQ9jeBKmkQD4rjT2/HpFDMehv11vgDjayIbTtgbfGOqlzw4g5wv8QwR0BnOkcngY25Sd4/A+8Yuz7cQa0rDS9oSrNvTIwW29s/aTjTWJlnGHLuzhi7DIMfOMJK2SX3+fRhnZpxYEbv8Ai8RqM/lsolBqFjqHf/cSPKFdu2lSD8i1pb5u6f8AaMoVl9rA/MNHPHf9xD0vagbK8fvY+US65b9s+SpVj/7a+OEj1hafslPl8XjX/wARWtOvOENrKi5AmHJIQtOHc5KSUnNgCNYtxKThMMNezEWpeMybsRyjoxss0lliWDV3JcZ1KQQ/Dyga9gWKnABvWkH1I84U5uUmSyC1jpv6aF1rZ9+7psrR0O2dnElwx3hSVV5F4w9rlEGuX3/eM0FgtqEEg035faBqyf0y5XsPKPKOXXHfwik5NRWu6BayxqesvKIJ08a9ZPEKTv8ATwHlAzMJ3QFsR9rxC5jFrOz8IqRXzy6N4rMZzhtlennTjASoioLnIEdb48TQGpPQEVWKCnPXW94CrrrnBDezTfDrfGiiaGyeMRBt63yaGTNURezct3jAKBR4Hz6+0FCdN+/1ihLnLLcK+melosZlWAYeEYbMSt9PWGZcJoFuh6UhiU8agaWxjEoAZ8rxsBbZtGHsxL2b7vujXnhlavVw/O8VGrK2kpCZicj0PCL7Ykd1Y+RdeBzTyhLs9QUFJL2cDhDnZjKCpKywVVO5Q+/V4sIRE1jBlkEUoPTcd2/KFdollKikhiKGBInN6EaxoMfGyN9+fHQ7/GBzRnX3HGPTBQHKwPL5Tp1yCJzUNGo59Du9ICF1DvY2evGFjOI6pB5qdzai+d+G/oprghyVtThn88xZo0tk2sFIGbAeQHtHMTE5jKCytqIoaAW16+0Qbc6cQnCQzkAGmoL74CjaFAqKSQXpmKCtLQGRtzjUafvFzLBqhTF868WN4DX2fbiUgEu5YCrPe3B4md2x8NbNShBSbAtSuhccoQ2VB7jvdR1L10yaFe2ZbYGqMBPgpT+3jGc+Hp9N3yqeHWbN2smelSQAVJFCA1LPqMt26OD7SmLJU5Jahzrp1vjR/Rc3DtDGygpPjVvERTt7ZCmfPQAK94HXEH9XEebVsmN+WueKuHX1WrGNWOzGOSk6eAJQTKwEApUXxYy74mJ7ulNIPsCTNUZawXI7tnDcDUbt0Vnyj3VZAg+NPcRMleCZLXYJUAeCqGPTtvonp5rs8WuY6ovhk7ZLwqIsQ48HBEBVNYE5uzbvDcI2P1ds+Gcs0qyv/Kp8wY59R15CMas/ya8c/mLb2YdGc4/CSonM9GJK2D1xbvXxiqprmoby/eIHny83pp4+O2EpmULuaUAPP7xVK3V68Ije7uK3DPd4mSajFlurTrOCJmTCzOSAQQMns531/aBX6+0eUXOg5b48zfaAss0u5Hi3GKJBO6KKqQM4tMfrpxAVBPv+0SAc/NoqqY+5ogKjDRuTfroxopILddWhDZmFYZd65ZdaxYLaMoWaNqch5UtQNbG3tHPSZjUeN/s9OOQtgSU1oH841CA7LOwqHGH9vThOJJFahsjrujEEyN2SfiyiQgAjhCCBNtadK+Kkd5NJjcmV17RiF71h7srazLmVBKVd1YbL+bk/rHu19lMtRCfkV3km9NHzb3EaUnI2hnzSRUaiLThbf8pLf+JIz0eFFEvxi0mczg1Sb/doCRNaho3iDu+0WVLfRzZrHh7jL0rOSHYl/wCU6g2B3784CmY1D8vCoORFoIDNSxreAHeWz6HjD0+vzGpsrI7jYJO+x8YUmAgj6SDU+Vus4AMolxVveHhtIGdYQCfCII59ekBubPtRJAfhvie3ywlD+lQPHH+YwpG0qSQzBjf9oJtG2GYlyqoOe+/mExnKLh1059OUGez9rKJyVvQKSWfTOsdl+qOy1zcEyTVTMQCxKbhjSxy37o4B7U09KGO67Ml7WdkG1ghUtLgpIFkkJcN3sv3j5m/Vt/Jjs1zF43z5fX27Neevpy4lkDZlh0zJZJYMDNwN6uHhf/pk1bpCXr82OjMNfaOjn9ry2qtKTvUmntCk/t2WEkpWhSmJAdJJOQZw+VI4/wBjunD24e6Z/wBr7/Zef+FrianLtH0z/wBfIAMpeoKTyYj/AJGOPZ3zPl+Y1/1FtalTMONapZdSCtOBRSbH4f0hvG9csIpO8U/aPo+k1ZatMYZTcw8XqdmOzZ1Y+RFDe/rxcxVJsH669YhPpFiOuIePQ4IRprb0vHnYkU8uEQsMa39YJLqfU8T+R4wRCByz3Wjy1DKPKLUNdSOt8Amn8GAkIFeEFkS1FykklKXPAUpqBpC8uYXJBgZXTx/bzgJCePP9olBrFV5XZvvrBpQfQHOMNCy5/FvHr8Q5Ifw1hOUas14YQpjV3gknl3sQ9njT7H2gpU2SgxyjIlrjV7EQDNQOPp5RqEUnHCojSnKGez9rUlV6ZjLzjU7b7LcGYkHEKkaj7i/KOflq7zk3Z/GJPaTy1e0QUqBSSAQ4rWt40eyponyVSVMFpqg7sq7jTgRBNpkJmIagb5SMtOIjm5e0qlTHF0HkWLEcDbnG1RPGE4TQuzZ8IHiAyfdHQdsyEzpY2mVZu+Mw1HLZix5GOdUecAeTNS2FVUny6MUnoIOFQOL6TUYt1RVVuPE1Co5Uz0fx6vBdnmAjCtsOWgNhk46EAOXOyNQaMbfiLT6AEuUmqVG48nUneKjyNVyyThcFRsQxCxx/n3Z8aqGh0mhCgfmTccbCtMmMUDmS8N/HIjIvpvgcwDLTr0hlUvCHSCpFyASSitw7KG9w16m4WmS8wXBszB6eu7hrEC6kYs2PV+cClkpJFK248eLQ4uZiNa8b8RyhSZfrSAqmflo9euEa3Z36hnSUlCFqwO6kYjhNKuHYHfcU3RhzS1fbWKlTktdqEG1nfUfMG3xjLCMno1b+mJie7ZlzJE9TrC0Fq4SlRJe/e4s/CM/tDZkhQ+HiI/qKSX4Jo0JrWNa2tlkfOGZW0Fq8eemf7ROmYm4lz6omBColTmu/rq8UJr7eQg+zoGEkg1IOXWenhA1y/wAdc4uMVFLty65uIoHD4RJGlPEMRR/fmYKJjkkpHTQJSmrGnFRZanrvziMTU0iy+8aivHPWAnw8uEBeWoPUsMz5WzgTjxcX8DHil8iIqknnbLRveKPFWFwaQP4pZsnJq3TGJnJYkG9eEULRARYIetM6x6Us9dboiWcTJ9covhYsacKvHNoxKmFvfrhBpanv11whdNWqPKGZRLM94INKNcxxpDuw7TgWkuQxrq2cZztQv7xeUovweND6RN2g/DKgXGEkcGcRwYXVnjY7N2jFIKQ6gm9VMzuKWjHmrqThbw94uU9klsdkbcQQhZYa7/teB9tSAlbhmNaefOMyXOq72jYmzhMlDUcLdNDGbWFv012r8OZgUXlzCxfJVga0Y0B/074jt7s/4MygJQqqTdsiOT+YjHVLvQnWjx12wTxtWz/CWf8AMQzKObfKr2PPURpYcrhJzd7fZus4uE1L+dSa6Dn08FmyiksqhFCDQuL2ioZtH9crRGqEXMKxhLG7E0Lbizg/3GrQqASWV87d2oOLQOCWX6vr8xFOHABPNqcIjaJvxEstScQzIUSRUUISebxSYBE0sD8xBcJfxZudacY8HJeUCP5kPiCs6B8RNywCjW4ipmFRY/Pf+8cvq4X4/MukAkGhp998EMsFClGNRQEG1SAxDhnbwtHl7MFJF6P5+WsBU9MNFBwFa6CuVehBkTwoMaKFx6kaij3JG+8QglN2A5eDseTwlN2RjY8vx1WNsTAxDVah0Z7ff7QvOegO9urCFkwxCg6cedftHkYhY8uucaS5d6eIfyvzgCizBmI41v4xWaVlzsrHQ+3hDQu2fr1XxgSZeJKiztdm5GBoUU2OIcWV+REUzMl7rwJaW41f2plBEbQSCQXz3hi9svGu+KvR6hvtkes4ABSeHXXhEYSzuC/jTdDC1ZHx5/iBHy8uPl5QSgPhnIV3RCZdQT+eUMhY04+7wFQ9csumglFdolOomrElvZ4EEHfDa7tfe27xiypWb1uGgFXGXnBVJJGK41HXTQvKB148ILLmkUBb04xzUTEbVs9n8xnB5a2Hly694EZpDg3/ANpr+26JkrcudRwDxA3s4Kqn88efW92SB1SEUzWqFOIuiccvPqsWxudizwCpJWUhqX03GhhTakd4t9/OKSVB0qF3tVoLtkohiQwy94vOKFqg/TDkmZhIIzAv+MoRBtWDBWrRzukgecK0r7n9oZ7L20yZiVhqXAq6TcU6cCFUkFO92ap3jOKku4b0HLzjtEtuk/UmzY2nIIKSkOUl61ZQ3NhBjACi7Vc78LHMEfducbP6Z2nEDJUTUEpBsR9QbmT46Rk9rbEqRNKSxSWUk5EVYV0ira8pb6jQVqC4y99fAcyW5qWsSfDJ2NgIGl9S5BJYU6rBUpBDW14W35Z8OcbjuhexiaGTjxAvQBTf10ZgSGYmkKJKiSlQaZpfE9XoWxa63uIOaG4JFQSHHmSCA9z4Ui+0yUTQB3ZaxQd9SqigLS9nAHAKioUQhOZ0ryZs932iNoSlTNQj5SKVejk2AyZveJSpROFTpmXIdsWdhZWopmRmIqpL3A8veCUmXPY4V0ORDAKtbKtqUO6xZlihcd2jmoAPEm9DbfSEFgEAKLpsbOkEgulyBbWlecHl7WUgIm2D/DVdQD0CiAXGhZxVqUElYeMhwSzgZitLV3cIWnS3AzFxkBlSG9omKRR2FmxYiXyYZZjxzihSwfvNvoM9eqQJggqXhDlyKMWLZXpQW8omYls7+jbru8FQqtR6VyrlFTKIsBwJ7pyo1nOlKxWaUwpVhI7qwwoQkAVzJqYOna0pcEYS5Y5OdwztlygKZoP0gbqgjo5749Nmg3GK5ZT3zo8AzO2gKT3kh2uGAPAj6aawJGB+OpNOfD1hRDptV3JSpgH1Fb8GOUTLmPZ3/lPsRQ3tQ7s4hbRVJlmwBtnWzD9vtAdokj6Wvar7s69clPiG9Rlk16jQQwjasLUbk3TXgvZREguSeG8+Ee+GxsTyfy0/MWmbUGzq+QyzGp5/aFJk2rg7xn5+0CYiCGCnD81eCFDsz5dUiEfaGhlyjFsAhIz9/eCyjWppYCnHM6xVfy8//wBQXZ8+vpjOXaBLg066+wg8gbw/WucLG/L2EFlfN4+0CTcpYoWEbW1zMcv5UgnN0t1ujDR9PGHU/J1/LG8PKQUYmj+cXl03mKoygiLcjHPiTyb2dVnoD1d4ssMSR5tuygZty948r5Tw946xw0vI2xSS6CQoZjKm+Oq2ltr2cEHCvJgaK+pLioSaf7TujkZVhxHvHT/o35Zv9w/+0XFYcotJLguGJBqKfsddN8TLmJS+hpmP9T52tSHP1B/Hm/3H1jHlX61iqbxMKUGb036UO8wWXOUKocFrBRAObFi5F9PKAf8AbR/afRUVFzwPvED+0bN8ZIKEkrDK/wAuXNUoGrJMxSyBXMPaloUSrvYVpAmpuCmpzdqMdRzAuBGz/XxHqYUH8SX/APIP+SYBmaHNEqFA7MkeJehZ4gBJCkrFDpgCidMZDpF6jzyvN/ic1+q4pO+U8fvC2qBKlSSErPdNcKVjEmr1Y0v8pYEuzQ5gDApYggsQFqU1rl7HI2sYTlfwZn9h9Ew9+k/kmf3J/wCEJ4tnyDNlA1IIal9eHXjCqkYTUDlmHdh47oY7T+c8R6RVP8Qc4QsqbcTMCThYigUKM9hSldDCBns4UA+SgaZ30PHfD0r5P9R9BC3aFlcU/wDERWAj4Wiqhi+bSjYR45mKy/lR/bE7LbrQxURMmFLY6jIhQxAcQfI+UNStsP0kkOKWbcR1zgEq5/1e8A2L+IngqIsSdXtKFO6a6g+ubVzirpOrn+kM452YwjtXvDEn5uXsYEy//9k="/>
          <p:cNvSpPr>
            <a:spLocks noChangeAspect="1" noChangeArrowheads="1"/>
          </p:cNvSpPr>
          <p:nvPr/>
        </p:nvSpPr>
        <p:spPr bwMode="auto">
          <a:xfrm>
            <a:off x="156435" y="-1995205"/>
            <a:ext cx="2551020" cy="1741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4466949" y="2874850"/>
            <a:ext cx="3842300" cy="2298812"/>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4"/>
          <a:stretch>
            <a:fillRect/>
          </a:stretch>
        </p:blipFill>
        <p:spPr>
          <a:xfrm>
            <a:off x="9497243" y="3077308"/>
            <a:ext cx="2135591" cy="2096354"/>
          </a:xfrm>
          <a:prstGeom prst="rect">
            <a:avLst/>
          </a:prstGeom>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4005" y="3857582"/>
            <a:ext cx="1077032" cy="609600"/>
          </a:xfrm>
          <a:prstGeom prst="rect">
            <a:avLst/>
          </a:prstGeom>
        </p:spPr>
      </p:pic>
      <p:pic>
        <p:nvPicPr>
          <p:cNvPr id="36" name="Picture 3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64605" y="3857582"/>
            <a:ext cx="1077032" cy="609600"/>
          </a:xfrm>
          <a:prstGeom prst="rect">
            <a:avLst/>
          </a:prstGeom>
        </p:spPr>
      </p:pic>
      <p:pic>
        <p:nvPicPr>
          <p:cNvPr id="33" name="Picture 3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4005" y="3280791"/>
            <a:ext cx="1077032" cy="609600"/>
          </a:xfrm>
          <a:prstGeom prst="rect">
            <a:avLst/>
          </a:prstGeom>
        </p:spPr>
      </p:pic>
      <p:pic>
        <p:nvPicPr>
          <p:cNvPr id="34" name="Picture 3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64605" y="3280791"/>
            <a:ext cx="1077032" cy="609600"/>
          </a:xfrm>
          <a:prstGeom prst="rect">
            <a:avLst/>
          </a:prstGeom>
        </p:spPr>
      </p:pic>
      <p:pic>
        <p:nvPicPr>
          <p:cNvPr id="6" name="Picture 5"/>
          <p:cNvPicPr>
            <a:picLocks noChangeAspect="1"/>
          </p:cNvPicPr>
          <p:nvPr/>
        </p:nvPicPr>
        <p:blipFill>
          <a:blip r:embed="rId6"/>
          <a:stretch>
            <a:fillRect/>
          </a:stretch>
        </p:blipFill>
        <p:spPr>
          <a:xfrm>
            <a:off x="1784302" y="4640262"/>
            <a:ext cx="1494653" cy="1378629"/>
          </a:xfrm>
          <a:prstGeom prst="rect">
            <a:avLst/>
          </a:prstGeom>
        </p:spPr>
      </p:pic>
      <p:sp>
        <p:nvSpPr>
          <p:cNvPr id="14" name="Rectangle 13"/>
          <p:cNvSpPr/>
          <p:nvPr/>
        </p:nvSpPr>
        <p:spPr bwMode="auto">
          <a:xfrm>
            <a:off x="1814985" y="3421062"/>
            <a:ext cx="235935" cy="200863"/>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a:stCxn id="14" idx="1"/>
          </p:cNvCxnSpPr>
          <p:nvPr/>
        </p:nvCxnSpPr>
        <p:spPr>
          <a:xfrm flipH="1">
            <a:off x="1784303" y="3521494"/>
            <a:ext cx="30682" cy="1118768"/>
          </a:xfrm>
          <a:prstGeom prst="line">
            <a:avLst/>
          </a:prstGeom>
          <a:ln w="19050">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081603" y="3418994"/>
            <a:ext cx="1197352" cy="1251930"/>
          </a:xfrm>
          <a:prstGeom prst="line">
            <a:avLst/>
          </a:prstGeom>
          <a:ln w="19050">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63786" y="5420795"/>
            <a:ext cx="1790700"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Matrix of values in range [0,255]</a:t>
            </a:r>
          </a:p>
        </p:txBody>
      </p:sp>
      <p:sp>
        <p:nvSpPr>
          <p:cNvPr id="46" name="TextBox 45"/>
          <p:cNvSpPr txBox="1"/>
          <p:nvPr/>
        </p:nvSpPr>
        <p:spPr>
          <a:xfrm>
            <a:off x="4727534" y="2551609"/>
            <a:ext cx="332113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3D plot of the matrix to the left</a:t>
            </a:r>
          </a:p>
        </p:txBody>
      </p:sp>
      <p:sp>
        <p:nvSpPr>
          <p:cNvPr id="47" name="TextBox 46"/>
          <p:cNvSpPr txBox="1"/>
          <p:nvPr/>
        </p:nvSpPr>
        <p:spPr>
          <a:xfrm>
            <a:off x="9333738" y="2560243"/>
            <a:ext cx="246260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What a human sees</a:t>
            </a:r>
          </a:p>
        </p:txBody>
      </p:sp>
      <p:sp>
        <p:nvSpPr>
          <p:cNvPr id="49" name="TextBox 48"/>
          <p:cNvSpPr txBox="1"/>
          <p:nvPr/>
        </p:nvSpPr>
        <p:spPr>
          <a:xfrm>
            <a:off x="602575" y="2080761"/>
            <a:ext cx="246260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What a computer sees</a:t>
            </a:r>
          </a:p>
        </p:txBody>
      </p:sp>
      <p:cxnSp>
        <p:nvCxnSpPr>
          <p:cNvPr id="25" name="Straight Connector 24"/>
          <p:cNvCxnSpPr/>
          <p:nvPr/>
        </p:nvCxnSpPr>
        <p:spPr>
          <a:xfrm>
            <a:off x="4008437" y="3480345"/>
            <a:ext cx="0" cy="119432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885237" y="3528324"/>
            <a:ext cx="0" cy="1194322"/>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64605" y="2696062"/>
            <a:ext cx="1077032" cy="609600"/>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4005" y="2696062"/>
            <a:ext cx="1077032" cy="609600"/>
          </a:xfrm>
          <a:prstGeom prst="rect">
            <a:avLst/>
          </a:prstGeom>
        </p:spPr>
      </p:pic>
    </p:spTree>
    <p:extLst>
      <p:ext uri="{BB962C8B-B14F-4D97-AF65-F5344CB8AC3E}">
        <p14:creationId xmlns:p14="http://schemas.microsoft.com/office/powerpoint/2010/main" val="1874619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1561108" y="2303797"/>
            <a:ext cx="9906917" cy="386609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Challenges for Computer Vision</a:t>
            </a:r>
            <a:endParaRPr lang="en-US" sz="3999" dirty="0">
              <a:gradFill>
                <a:gsLst>
                  <a:gs pos="1250">
                    <a:schemeClr val="tx2"/>
                  </a:gs>
                  <a:gs pos="99000">
                    <a:schemeClr val="tx2"/>
                  </a:gs>
                </a:gsLst>
                <a:lin ang="5400000" scaled="0"/>
              </a:gradFill>
            </a:endParaRPr>
          </a:p>
        </p:txBody>
      </p:sp>
      <p:sp>
        <p:nvSpPr>
          <p:cNvPr id="12" name="Rectangle 11"/>
          <p:cNvSpPr/>
          <p:nvPr/>
        </p:nvSpPr>
        <p:spPr>
          <a:xfrm>
            <a:off x="5232103" y="5350960"/>
            <a:ext cx="1771639" cy="338554"/>
          </a:xfrm>
          <a:prstGeom prst="rect">
            <a:avLst/>
          </a:prstGeom>
        </p:spPr>
        <p:txBody>
          <a:bodyPr wrap="none">
            <a:spAutoFit/>
          </a:bodyPr>
          <a:lstStyle/>
          <a:p>
            <a:pPr algn="ctr"/>
            <a:r>
              <a:rPr lang="en-US" sz="1600" b="1" dirty="0"/>
              <a:t>Bad illumination</a:t>
            </a:r>
          </a:p>
        </p:txBody>
      </p:sp>
      <p:sp>
        <p:nvSpPr>
          <p:cNvPr id="20" name="Rectangle 19"/>
          <p:cNvSpPr/>
          <p:nvPr/>
        </p:nvSpPr>
        <p:spPr>
          <a:xfrm>
            <a:off x="3525873" y="1569981"/>
            <a:ext cx="1338828" cy="338554"/>
          </a:xfrm>
          <a:prstGeom prst="rect">
            <a:avLst/>
          </a:prstGeom>
        </p:spPr>
        <p:txBody>
          <a:bodyPr wrap="none">
            <a:spAutoFit/>
          </a:bodyPr>
          <a:lstStyle/>
          <a:p>
            <a:pPr algn="ctr"/>
            <a:r>
              <a:rPr lang="en-US" sz="1600" b="1" dirty="0"/>
              <a:t>Motion blur</a:t>
            </a:r>
          </a:p>
        </p:txBody>
      </p:sp>
      <p:sp>
        <p:nvSpPr>
          <p:cNvPr id="21" name="Rectangle 20"/>
          <p:cNvSpPr/>
          <p:nvPr/>
        </p:nvSpPr>
        <p:spPr>
          <a:xfrm>
            <a:off x="5909521" y="1340236"/>
            <a:ext cx="1112805" cy="338554"/>
          </a:xfrm>
          <a:prstGeom prst="rect">
            <a:avLst/>
          </a:prstGeom>
        </p:spPr>
        <p:txBody>
          <a:bodyPr wrap="none">
            <a:spAutoFit/>
          </a:bodyPr>
          <a:lstStyle/>
          <a:p>
            <a:pPr algn="ctr"/>
            <a:r>
              <a:rPr lang="en-US" sz="1600" b="1" dirty="0"/>
              <a:t>Occlusion</a:t>
            </a:r>
          </a:p>
        </p:txBody>
      </p:sp>
      <p:pic>
        <p:nvPicPr>
          <p:cNvPr id="2054" name="Picture 6" descr="http://www.ransen.com/Repligator/Images/Motion-Blur-BlueCa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52176" y="1931277"/>
            <a:ext cx="1895126" cy="12318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farm1.static.flickr.com/89/218752577_311ffd965c_m.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5023" y="1709517"/>
            <a:ext cx="1230367" cy="132416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7945716" y="1660772"/>
            <a:ext cx="1673023" cy="338554"/>
          </a:xfrm>
          <a:prstGeom prst="rect">
            <a:avLst/>
          </a:prstGeom>
        </p:spPr>
        <p:txBody>
          <a:bodyPr wrap="none">
            <a:spAutoFit/>
          </a:bodyPr>
          <a:lstStyle/>
          <a:p>
            <a:pPr algn="ctr"/>
            <a:r>
              <a:rPr lang="en-US" sz="1600" b="1" dirty="0"/>
              <a:t>Partial visibility</a:t>
            </a:r>
          </a:p>
        </p:txBody>
      </p:sp>
      <p:pic>
        <p:nvPicPr>
          <p:cNvPr id="24" name="Picture 2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33113" y="2056279"/>
            <a:ext cx="1879333" cy="1308016"/>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90356" y="5723896"/>
            <a:ext cx="1655129" cy="1102316"/>
          </a:xfrm>
          <a:prstGeom prst="rect">
            <a:avLst/>
          </a:prstGeom>
        </p:spPr>
      </p:pic>
      <p:sp>
        <p:nvSpPr>
          <p:cNvPr id="2049" name="AutoShape 16" descr="data:image/jpeg;base64,/9j/4AAQSkZJRgABAQAAAQABAAD/2wCEAAkGBxQTEhUUExQWFBUXGRgYFxgYGBgYFxwYGBgYGBgYGxgYHSggGBolHRUYITEhJSkrLi4uFx8zODMtNygtLisBCgoKDg0NFxAQFCwcHBwsLSwsLCwsLCwsLDcsLCwsLCwsLCwsLCwsLCwsLCwsLCwsLCwsLCwsLCwsLCwsLCwsLP/AABEIALkBEAMBIgACEQEDEQH/xAAbAAACAwEBAQAAAAAAAAAAAAADBAECBQYAB//EAEAQAAECBAMFBgUCBAUDBQAAAAECEQADITESQVEEYXGB8AUikaGxwRMyQtHhBvEzUmJyFCOCorIVQ5IkY3PC0v/EABkBAQEBAQEBAAAAAAAAAAAAAAABAgMEBf/EACURAQACAgEDBAIDAAAAAAAAAAABEQIDMRIhQQQiUXET8BQVYf/aAAwDAQACEQMRAD8A7dM0QVKx4FvIH3jnT25K75KrJSRS4PeYPe4p/TFNg7dQr6invGiqUyVwNv2i2jqBFxCsucGfWo4fuYMiY5brTrhFBhFhFBFhAXEWEUEXEBYRYRQRYRBYRaKAxZ4Cwi0UEWBgqwiwhZW1oFCoaXzOUHBgLiLRQRYGAsIsIqIl4C4iwhKd2jLTidQ7twKnr0jOk/qmSVEFwNcoljoBFhGZI7ZkqqFht9PI1jyu0nLIrQ23Xghzatpw8/x55/6TC42lpalH6QS2fdAcMODU1pGTt21lYOoCinikKqHzodLb4Cjbk4EEslKssmUV4RoBhxcGygrZTtPeEs5JCq5juh+BJL/mOc/V6lTNnYKUMCiSAEBWEJUULJmFIB+qhBo4dgIIraSAkBQ+WqjUslPdUNQ4JOYOTQn+pe1ZSEhMxCCAQXSSlQcLIIchQGEKD5gnJ4Dmp88qK04UTJ0xIdlBOFYKlJmd8liMBUyTVi7PUPaUtayChcwfEQJvy3UAqaCnA5SpLiX3hVKhYWdmbcl1CoWJmFJdSkhaJaUlIIJQklKppcEUDOWBCPaXbkwy0TUpTLHxJiWHyHEAVBKiagpCXPCzAxlWlLSmUlaJswywlKHxLf8A9QAVABu6EoKlEuMwLgMPY+2p3xJhJmyk1S2EqSEstklWFxMSVBrOAQztCXZvawUZgV3Zal4S3eKgpIxJJwklSkyiHAzJoyYt2mlE0lWP4ZEszCvHZhOYMEqUAFTEpYOrCLAuCGt+k9qMormKQtakoQJQLp7hC5hSAWCCyVMHc4tA6ney9oHxVTpk0/BUsBAOKoMteFgpZdKgQQzuS1xHLdnqKZglOkghBmEpK1YmGFm+Yd7DZ2dwMt5e1n4EtSh8JWNGIFiGE2W6gwLBnV3S4YAhzAcptMwrCAU4b6gVJViGgOIhg4oICJJBBRdJxA4hQDfR8t9RBCoY6UDd6juc6Cz0PLlBfgJw1JDs5L0INDhzBfkII6SR2u8oJSSZjVxCuINk4pX/AGnSCbH2k0wqUSEYXWVD5WAYBIqCSSoAue8Lxg9kqHxAzszWpYvRNg760e4LxuypeZD2GPusVC/dcsWJSHDmz5xYHT7POxJCg7Gzgg+BqIODCmxHuAUers+r51ztDIMaQQRYGBgxYGAuDFngYMWeAuDE44FMmhIc0GcY219ojEf6a33EN4xA92v2omWnVSnZo57au15pSWUU0BcFjYHjlf8Aq5xm7VtRWOFmsOPXjC81RU3ADiz/AH8okyp3YJSlKCgahlVs1K+INLuRrG2v9QrQoJOFTvqGJtZ6C3KOe2GcUuauzCu5hfSCbRMWS5Lm7htzB87RFdFsP6gKyrIB/Jh94cT2scLkt92tHKbCkOQM705s2n2hlyQBpFtHb7PtQKQ566EYf6m7XDYEV1IVyanPxEYi9qUMzCqg8LE/EL0o/GjxV6mg9R4ZiJKIslMQVOo+0bfZ23tLs6kkX30bgzesY4REilNevvAb20d5CikhSUpFLmwLCv8AMAa2D8IzOzO5s6yo4jKWAPlc40/E0KXxKAzAwivzQLY1qlkFJOednYm+e+EjtzKCEgH/ADErUTRDoUZ0twSGQxWCP/bToXo2tlnplyJiVO+FQmBSSFkpdIUkO4CsLDQuLvGaJUxRCUoStJSVIK1BSVM5KiSsKZJKrOxYsAzq9o7YSEKwMMago4sZWA5BSRR0hLgsKhVakgcjZZQOIKmMhJK1hRBEwgMrEO7QJWygGb6SQ0QTtezyf8NKQkutCnmYfhhpqFJAUolXcOGYNXA7tVB+SdISqSCpQJSUEuEKUThCwk6g0NxhF2Y9z2gEqC0L2ZJXhJCkMsMUkCY1FqCUqTTK4NAY5IKSkoXhDJSkTKMKLlnEwTm6QXFQMyKBYyQnuUU0wFBlGqqLKUlgXBUGu4AzdIBdqT8NaFS1JmFScaVJSVBKgAMCi5cJBILBrOKkRs7J2PLM2cZipalABMsFISDiSvCooIUA5CR3j3QdWA5tWz4lAHvLKks2DCcSlD5aBPyAtxLARAfa5KXTMK/iL/yzokhl4nBqQFIu1CHLlUdVNky0yk4nVMHw0BAqyhNUVKCElgvClbF6i7vTM/wZcTEzPiTAaIfvhE0oKTjYELIWkGgqVagwXaySg/BV3QsuEqZKXlCqCEtXEQVECqE/KzCjF2Ugqqw0/aDTBZ6P+xoOJhfDUNQ6xY184LRvYp3w1gp+ZwxDsKF31EdFsm0iYWIGMJo4TlY15nC1H8cESxQilMg37w5sd2FXvS3LV7ZQhHR9jEuxxg4Q6VElr66ufAZM2tijG2aaQrvFRLEOb4aG4DEuM9SYaVPJEbRogwDadpw0zPRhFEwjOLTpzisQLrmzKOohn0u9D5xc7WtIHeYAUryd84W2ia8KzJhiKd27tIkKSVUVyb8OPOMJc056vBpgMDUmIoSUU+8ECevSLpRFgIIHhYRCDlQxdVYqlLF84KNLU1fJ4ZBpbqsLq6byhiXL5+0APC8SBF1JpFFLdurwREWCIClVeIHu/qIOqZfn5N7giAssOHgSkF6cG35FotPVS+R68xCitpI72QoTlpXSpEQN/EBq1QQ4sx69ox+29oKQhY+ogOBXuuDbJl9MI0Zswl8rXs9TdrDXURkdpzAtKCACcMx3UzEqQkUFMQxG7WOlaKT9tKziAcFgKuoMGICS4KSSzF7DMmN6fL/y5qRMQQslbOXDsqiAwU+FmUr6QzYWjm5s0BODCliVWDa5308LxTa+0wUlKQpL2UDXMsSLguXD55QFv+sKUQ+FJCUusJCD3mDpUA6DhyTRyotAdpSkpTS+MhZDYwBLISxdjiQpi/17oUVOUKAskMB4BmJtUeEel7RZJyBYGwe5bJTUffERty9pAM0JUEycTk4RiMrFQC/zYsQdrKp3iIqChIKTixJWgMkgpxLUkzEIIdiSKsB8hBCgS2AiYKULfVk4Dd18xnuaD/HCScJuwOYNQ2VqHfXOA0pW1qmLddAhJ+VXe7qQEISWKgAUgMXq2ZeDH4kmWUswBAxMaqEwsClgRUM5Y0SRk+KmcASc70tS2fOPTtqJSBdNwKMDW2hZUA4JwaptrToQSScVQx4Wzhb4BfvNyFPzDckAUFN0Vs3Jl2rWH9nQRUBhn+PPyjMQpq3EP7FtPer1z5wSW7ILtd2Y135aw0k9ZQtKIcMRXQ08R9odk776/vGmUFMDmJhoiBrTAZqkQJcuNL4UVOzk2ESVZRRFTKjZ/wCnHOIOwNClYwTHlp5xpTdlhFcou0RAR1lErb2gkySwhfCx63xFpeW0NoMIJfKHpSw0UlE1L2vVoUmFsJq5LAC7ndxPnuhmYo259enOEdq2oDvAfUDv1ILwQVRAmBjlTkGLaVEAnzyUl7t596Fv8WSWFyWGtX5XNn+8LzphDg5gA+BPXGJatNO0A33bsx+YHJn0OI2L8a1bxEZonPW27jXOuecAVOoa335v+0BsbftAatRRmuNKg1yjB2hfedmepu7ggwSbOo+6o9oUnLFA9gqxz3trBFlTjQkvr78IDMbWjmmucUc1y11YdCJxhJodbsRbzgiiiXL1euuefCJB6oOuG+KtvL1pnaJC8x9+uuMB6UgBzvd8vzFePjx4eUTjq1W5A8NxiEIJYh3fR7W9fOCIxG48+t0TMIDZOK556ZC0UWvd56ZgZRRSvGAc+MTnxbT94YlzMnMJylCtIIme9Gt+M4OrXlLgoMZkraKseMOoXlFRv9kEtVy/h4xtyVxi9lTQBW0auJw/j7RYZOJVF3hOXNiypkaQyYIJgEJInVi3xawGkgh3HhDGI6A+UZIm0peLo2owW2sdmSbsIAvsxJs0KI2kG94OVvY4T4xGq+Ce2dmMKRi7RshEdamZ/McXKBTpaDu4xKRyBQRWAGazx0s/Y0l2Y8Iyp/ZtYlDPG1ZcTk7c8ozNu2gkkeQ42rk/rD87ZSC9aQjtSXPVerQQkFUfz4RVS7xdUuli+VPH1gKuPHrq0ZEBdHzvx6eIVMJB0NrA13ax5Su6zb3rygRAArbLycPlrFEzF6Hq3pAAXU7uw38ut8Qqu7Nr5PztFQpn9nbXrhugIWHA9OuqxChW1KHl9ouo/flfnA1Ag1FLv4wRMxevXXGICq+vLUdXiCh3YO3VormW5c8iBuMBBNyeuvaJUsXfQwIl926vvePXIamdeqaCAupsr8YoXYsT0YN8NutXf2hgSs+uqQQkFPTrqkGc9ZQmiYdIIZmgb3jMNnpK4clqbdGUlT1PQhuVOpWNQW6XsqY9DbfZ6nwjotlmDlYt6xxWwbRhIjo9m2nWKktGaMJbrjFfiPFUnGkj6k1A1Tn4QkZsaQ9jeBKmkQD4rjT2/HpFDMehv11vgDjayIbTtgbfGOqlzw4g5wv8QwR0BnOkcngY25Sd4/A+8Yuz7cQa0rDS9oSrNvTIwW29s/aTjTWJlnGHLuzhi7DIMfOMJK2SX3+fRhnZpxYEbv8Ai8RqM/lsolBqFjqHf/cSPKFdu2lSD8i1pb5u6f8AaMoVl9rA/MNHPHf9xD0vagbK8fvY+US65b9s+SpVj/7a+OEj1hafslPl8XjX/wARWtOvOENrKi5AmHJIQtOHc5KSUnNgCNYtxKThMMNezEWpeMybsRyjoxss0lliWDV3JcZ1KQQ/Dyga9gWKnABvWkH1I84U5uUmSyC1jpv6aF1rZ9+7psrR0O2dnElwx3hSVV5F4w9rlEGuX3/eM0FgtqEEg035faBqyf0y5XsPKPKOXXHfwik5NRWu6BayxqesvKIJ08a9ZPEKTv8ATwHlAzMJ3QFsR9rxC5jFrOz8IqRXzy6N4rMZzhtlennTjASoioLnIEdb48TQGpPQEVWKCnPXW94CrrrnBDezTfDrfGiiaGyeMRBt63yaGTNURezct3jAKBR4Hz6+0FCdN+/1ihLnLLcK+melosZlWAYeEYbMSt9PWGZcJoFuh6UhiU8agaWxjEoAZ8rxsBbZtGHsxL2b7vujXnhlavVw/O8VGrK2kpCZicj0PCL7Ykd1Y+RdeBzTyhLs9QUFJL2cDhDnZjKCpKywVVO5Q+/V4sIRE1jBlkEUoPTcd2/KFdollKikhiKGBInN6EaxoMfGyN9+fHQ7/GBzRnX3HGPTBQHKwPL5Tp1yCJzUNGo59Du9ICF1DvY2evGFjOI6pB5qdzai+d+G/oprghyVtThn88xZo0tk2sFIGbAeQHtHMTE5jKCytqIoaAW16+0Qbc6cQnCQzkAGmoL74CjaFAqKSQXpmKCtLQGRtzjUafvFzLBqhTF868WN4DX2fbiUgEu5YCrPe3B4md2x8NbNShBSbAtSuhccoQ2VB7jvdR1L10yaFe2ZbYGqMBPgpT+3jGc+Hp9N3yqeHWbN2smelSQAVJFCA1LPqMt26OD7SmLJU5Jahzrp1vjR/Rc3DtDGygpPjVvERTt7ZCmfPQAK94HXEH9XEebVsmN+WueKuHX1WrGNWOzGOSk6eAJQTKwEApUXxYy74mJ7ulNIPsCTNUZawXI7tnDcDUbt0Vnyj3VZAg+NPcRMleCZLXYJUAeCqGPTtvonp5rs8WuY6ovhk7ZLwqIsQ48HBEBVNYE5uzbvDcI2P1ds+Gcs0qyv/Kp8wY59R15CMas/ya8c/mLb2YdGc4/CSonM9GJK2D1xbvXxiqprmoby/eIHny83pp4+O2EpmULuaUAPP7xVK3V68Ije7uK3DPd4mSajFlurTrOCJmTCzOSAQQMns531/aBX6+0eUXOg5b48zfaAss0u5Hi3GKJBO6KKqQM4tMfrpxAVBPv+0SAc/NoqqY+5ogKjDRuTfroxopILddWhDZmFYZd65ZdaxYLaMoWaNqch5UtQNbG3tHPSZjUeN/s9OOQtgSU1oH841CA7LOwqHGH9vThOJJFahsjrujEEyN2SfiyiQgAjhCCBNtadK+Kkd5NJjcmV17RiF71h7srazLmVBKVd1YbL+bk/rHu19lMtRCfkV3km9NHzb3EaUnI2hnzSRUaiLThbf8pLf+JIz0eFFEvxi0mczg1Sb/doCRNaho3iDu+0WVLfRzZrHh7jL0rOSHYl/wCU6g2B3784CmY1D8vCoORFoIDNSxreAHeWz6HjD0+vzGpsrI7jYJO+x8YUmAgj6SDU+Vus4AMolxVveHhtIGdYQCfCII59ekBubPtRJAfhvie3ywlD+lQPHH+YwpG0qSQzBjf9oJtG2GYlyqoOe+/mExnKLh1059OUGez9rKJyVvQKSWfTOsdl+qOy1zcEyTVTMQCxKbhjSxy37o4B7U09KGO67Ml7WdkG1ghUtLgpIFkkJcN3sv3j5m/Vt/Jjs1zF43z5fX27Neevpy4lkDZlh0zJZJYMDNwN6uHhf/pk1bpCXr82OjMNfaOjn9ry2qtKTvUmntCk/t2WEkpWhSmJAdJJOQZw+VI4/wBjunD24e6Z/wBr7/Zef+FrianLtH0z/wBfIAMpeoKTyYj/AJGOPZ3zPl+Y1/1FtalTMONapZdSCtOBRSbH4f0hvG9csIpO8U/aPo+k1ZatMYZTcw8XqdmOzZ1Y+RFDe/rxcxVJsH669YhPpFiOuIePQ4IRprb0vHnYkU8uEQsMa39YJLqfU8T+R4wRCByz3Wjy1DKPKLUNdSOt8Amn8GAkIFeEFkS1FykklKXPAUpqBpC8uYXJBgZXTx/bzgJCePP9olBrFV5XZvvrBpQfQHOMNCy5/FvHr8Q5Ifw1hOUas14YQpjV3gknl3sQ9njT7H2gpU2SgxyjIlrjV7EQDNQOPp5RqEUnHCojSnKGez9rUlV6ZjLzjU7b7LcGYkHEKkaj7i/KOflq7zk3Z/GJPaTy1e0QUqBSSAQ4rWt40eyponyVSVMFpqg7sq7jTgRBNpkJmIagb5SMtOIjm5e0qlTHF0HkWLEcDbnG1RPGE4TQuzZ8IHiAyfdHQdsyEzpY2mVZu+Mw1HLZix5GOdUecAeTNS2FVUny6MUnoIOFQOL6TUYt1RVVuPE1Co5Uz0fx6vBdnmAjCtsOWgNhk46EAOXOyNQaMbfiLT6AEuUmqVG48nUneKjyNVyyThcFRsQxCxx/n3Z8aqGh0mhCgfmTccbCtMmMUDmS8N/HIjIvpvgcwDLTr0hlUvCHSCpFyASSitw7KG9w16m4WmS8wXBszB6eu7hrEC6kYs2PV+cClkpJFK248eLQ4uZiNa8b8RyhSZfrSAqmflo9euEa3Z36hnSUlCFqwO6kYjhNKuHYHfcU3RhzS1fbWKlTktdqEG1nfUfMG3xjLCMno1b+mJie7ZlzJE9TrC0Fq4SlRJe/e4s/CM/tDZkhQ+HiI/qKSX4Jo0JrWNa2tlkfOGZW0Fq8eemf7ROmYm4lz6omBColTmu/rq8UJr7eQg+zoGEkg1IOXWenhA1y/wAdc4uMVFLty65uIoHD4RJGlPEMRR/fmYKJjkkpHTQJSmrGnFRZanrvziMTU0iy+8aivHPWAnw8uEBeWoPUsMz5WzgTjxcX8DHil8iIqknnbLRveKPFWFwaQP4pZsnJq3TGJnJYkG9eEULRARYIetM6x6Us9dboiWcTJ9covhYsacKvHNoxKmFvfrhBpanv11whdNWqPKGZRLM94INKNcxxpDuw7TgWkuQxrq2cZztQv7xeUovweND6RN2g/DKgXGEkcGcRwYXVnjY7N2jFIKQ6gm9VMzuKWjHmrqThbw94uU9klsdkbcQQhZYa7/teB9tSAlbhmNaefOMyXOq72jYmzhMlDUcLdNDGbWFv012r8OZgUXlzCxfJVga0Y0B/074jt7s/4MygJQqqTdsiOT+YjHVLvQnWjx12wTxtWz/CWf8AMQzKObfKr2PPURpYcrhJzd7fZus4uE1L+dSa6Dn08FmyiksqhFCDQuL2ioZtH9crRGqEXMKxhLG7E0Lbizg/3GrQqASWV87d2oOLQOCWX6vr8xFOHABPNqcIjaJvxEstScQzIUSRUUISebxSYBE0sD8xBcJfxZudacY8HJeUCP5kPiCs6B8RNywCjW4ipmFRY/Pf+8cvq4X4/MukAkGhp998EMsFClGNRQEG1SAxDhnbwtHl7MFJF6P5+WsBU9MNFBwFa6CuVehBkTwoMaKFx6kaij3JG+8QglN2A5eDseTwlN2RjY8vx1WNsTAxDVah0Z7ff7QvOegO9urCFkwxCg6cedftHkYhY8uucaS5d6eIfyvzgCizBmI41v4xWaVlzsrHQ+3hDQu2fr1XxgSZeJKiztdm5GBoUU2OIcWV+REUzMl7rwJaW41f2plBEbQSCQXz3hi9svGu+KvR6hvtkes4ABSeHXXhEYSzuC/jTdDC1ZHx5/iBHy8uPl5QSgPhnIV3RCZdQT+eUMhY04+7wFQ9csumglFdolOomrElvZ4EEHfDa7tfe27xiypWb1uGgFXGXnBVJJGK41HXTQvKB148ILLmkUBb04xzUTEbVs9n8xnB5a2Hly694EZpDg3/ANpr+26JkrcudRwDxA3s4Kqn88efW92SB1SEUzWqFOIuiccvPqsWxudizwCpJWUhqX03GhhTakd4t9/OKSVB0qF3tVoLtkohiQwy94vOKFqg/TDkmZhIIzAv+MoRBtWDBWrRzukgecK0r7n9oZ7L20yZiVhqXAq6TcU6cCFUkFO92ap3jOKku4b0HLzjtEtuk/UmzY2nIIKSkOUl61ZQ3NhBjACi7Vc78LHMEfducbP6Z2nEDJUTUEpBsR9QbmT46Rk9rbEqRNKSxSWUk5EVYV0ira8pb6jQVqC4y99fAcyW5qWsSfDJ2NgIGl9S5BJYU6rBUpBDW14W35Z8OcbjuhexiaGTjxAvQBTf10ZgSGYmkKJKiSlQaZpfE9XoWxa63uIOaG4JFQSHHmSCA9z4Ui+0yUTQB3ZaxQd9SqigLS9nAHAKioUQhOZ0ryZs932iNoSlTNQj5SKVejk2AyZveJSpROFTpmXIdsWdhZWopmRmIqpL3A8veCUmXPY4V0ORDAKtbKtqUO6xZlihcd2jmoAPEm9DbfSEFgEAKLpsbOkEgulyBbWlecHl7WUgIm2D/DVdQD0CiAXGhZxVqUElYeMhwSzgZitLV3cIWnS3AzFxkBlSG9omKRR2FmxYiXyYZZjxzihSwfvNvoM9eqQJggqXhDlyKMWLZXpQW8omYls7+jbru8FQqtR6VyrlFTKIsBwJ7pyo1nOlKxWaUwpVhI7qwwoQkAVzJqYOna0pcEYS5Y5OdwztlygKZoP0gbqgjo5749Nmg3GK5ZT3zo8AzO2gKT3kh2uGAPAj6aawJGB+OpNOfD1hRDptV3JSpgH1Fb8GOUTLmPZ3/lPsRQ3tQ7s4hbRVJlmwBtnWzD9vtAdokj6Wvar7s69clPiG9Rlk16jQQwjasLUbk3TXgvZREguSeG8+Ee+GxsTyfy0/MWmbUGzq+QyzGp5/aFJk2rg7xn5+0CYiCGCnD81eCFDsz5dUiEfaGhlyjFsAhIz9/eCyjWppYCnHM6xVfy8//wBQXZ8+vpjOXaBLg066+wg8gbw/WucLG/L2EFlfN4+0CTcpYoWEbW1zMcv5UgnN0t1ujDR9PGHU/J1/LG8PKQUYmj+cXl03mKoygiLcjHPiTyb2dVnoD1d4ssMSR5tuygZty948r5Tw946xw0vI2xSS6CQoZjKm+Oq2ltr2cEHCvJgaK+pLioSaf7TujkZVhxHvHT/o35Zv9w/+0XFYcotJLguGJBqKfsddN8TLmJS+hpmP9T52tSHP1B/Hm/3H1jHlX61iqbxMKUGb036UO8wWXOUKocFrBRAObFi5F9PKAf8AbR/afRUVFzwPvED+0bN8ZIKEkrDK/wAuXNUoGrJMxSyBXMPaloUSrvYVpAmpuCmpzdqMdRzAuBGz/XxHqYUH8SX/APIP+SYBmaHNEqFA7MkeJehZ4gBJCkrFDpgCidMZDpF6jzyvN/ic1+q4pO+U8fvC2qBKlSSErPdNcKVjEmr1Y0v8pYEuzQ5gDApYggsQFqU1rl7HI2sYTlfwZn9h9Ew9+k/kmf3J/wCEJ4tnyDNlA1IIal9eHXjCqkYTUDlmHdh47oY7T+c8R6RVP8Qc4QsqbcTMCThYigUKM9hSldDCBns4UA+SgaZ30PHfD0r5P9R9BC3aFlcU/wDERWAj4Wiqhi+bSjYR45mKy/lR/bE7LbrQxURMmFLY6jIhQxAcQfI+UNStsP0kkOKWbcR1zgEq5/1e8A2L+IngqIsSdXtKFO6a6g+ubVzirpOrn+kM452YwjtXvDEn5uXsYEy//9k="/>
          <p:cNvSpPr>
            <a:spLocks noChangeAspect="1" noChangeArrowheads="1"/>
          </p:cNvSpPr>
          <p:nvPr/>
        </p:nvSpPr>
        <p:spPr bwMode="auto">
          <a:xfrm>
            <a:off x="156435" y="-1995205"/>
            <a:ext cx="2551020" cy="1741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41" name="Rectangle 40"/>
          <p:cNvSpPr/>
          <p:nvPr/>
        </p:nvSpPr>
        <p:spPr>
          <a:xfrm>
            <a:off x="10223043" y="3302930"/>
            <a:ext cx="1225015" cy="338554"/>
          </a:xfrm>
          <a:prstGeom prst="rect">
            <a:avLst/>
          </a:prstGeom>
          <a:solidFill>
            <a:schemeClr val="bg1"/>
          </a:solidFill>
        </p:spPr>
        <p:txBody>
          <a:bodyPr wrap="none">
            <a:spAutoFit/>
          </a:bodyPr>
          <a:lstStyle/>
          <a:p>
            <a:pPr algn="ctr"/>
            <a:r>
              <a:rPr lang="en-US" sz="1600" b="1" dirty="0"/>
              <a:t>Object size</a:t>
            </a:r>
          </a:p>
        </p:txBody>
      </p:sp>
      <p:pic>
        <p:nvPicPr>
          <p:cNvPr id="2074" name="Picture 26" descr="http://images.thecarconnection.com/med/2011-tesla-roadster-2-5_100336062_m.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922126" y="3668213"/>
            <a:ext cx="1782511" cy="1264644"/>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058"/>
          <p:cNvPicPr>
            <a:picLocks noChangeAspect="1"/>
          </p:cNvPicPr>
          <p:nvPr/>
        </p:nvPicPr>
        <p:blipFill>
          <a:blip r:embed="rId8"/>
          <a:stretch>
            <a:fillRect/>
          </a:stretch>
        </p:blipFill>
        <p:spPr>
          <a:xfrm>
            <a:off x="7501479" y="5395684"/>
            <a:ext cx="2200323" cy="1283522"/>
          </a:xfrm>
          <a:prstGeom prst="rect">
            <a:avLst/>
          </a:prstGeom>
        </p:spPr>
      </p:pic>
      <p:sp>
        <p:nvSpPr>
          <p:cNvPr id="48" name="Rectangle 47"/>
          <p:cNvSpPr/>
          <p:nvPr/>
        </p:nvSpPr>
        <p:spPr>
          <a:xfrm>
            <a:off x="7840501" y="5181356"/>
            <a:ext cx="1634550" cy="338554"/>
          </a:xfrm>
          <a:prstGeom prst="rect">
            <a:avLst/>
          </a:prstGeom>
        </p:spPr>
        <p:txBody>
          <a:bodyPr wrap="none">
            <a:spAutoFit/>
          </a:bodyPr>
          <a:lstStyle/>
          <a:p>
            <a:pPr algn="ctr"/>
            <a:r>
              <a:rPr lang="en-US" sz="1600" b="1" dirty="0"/>
              <a:t>Low-resolution</a:t>
            </a:r>
          </a:p>
        </p:txBody>
      </p:sp>
      <p:sp>
        <p:nvSpPr>
          <p:cNvPr id="50" name="Rectangle 49"/>
          <p:cNvSpPr/>
          <p:nvPr/>
        </p:nvSpPr>
        <p:spPr>
          <a:xfrm>
            <a:off x="3002302" y="4656579"/>
            <a:ext cx="1343125" cy="584775"/>
          </a:xfrm>
          <a:prstGeom prst="rect">
            <a:avLst/>
          </a:prstGeom>
        </p:spPr>
        <p:txBody>
          <a:bodyPr wrap="none">
            <a:spAutoFit/>
          </a:bodyPr>
          <a:lstStyle/>
          <a:p>
            <a:pPr algn="ctr"/>
            <a:r>
              <a:rPr lang="en-US" sz="1600" b="1" dirty="0"/>
              <a:t>Background</a:t>
            </a:r>
            <a:br>
              <a:rPr lang="en-US" sz="1600" b="1" dirty="0"/>
            </a:br>
            <a:r>
              <a:rPr lang="en-US" sz="1600" b="1" dirty="0"/>
              <a:t>similarity</a:t>
            </a:r>
          </a:p>
        </p:txBody>
      </p:sp>
      <p:pic>
        <p:nvPicPr>
          <p:cNvPr id="2076" name="Picture 28" descr="Image result for camouflage animal"/>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768585" y="5268345"/>
            <a:ext cx="1777351" cy="133301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350867" y="3033680"/>
            <a:ext cx="2537447" cy="584775"/>
          </a:xfrm>
          <a:prstGeom prst="rect">
            <a:avLst/>
          </a:prstGeom>
          <a:solidFill>
            <a:schemeClr val="bg1"/>
          </a:solidFill>
        </p:spPr>
        <p:txBody>
          <a:bodyPr wrap="square">
            <a:spAutoFit/>
          </a:bodyPr>
          <a:lstStyle/>
          <a:p>
            <a:pPr algn="ctr"/>
            <a:r>
              <a:rPr lang="en-US" sz="1600" b="1" dirty="0"/>
              <a:t>Within-object appearance variance</a:t>
            </a:r>
          </a:p>
        </p:txBody>
      </p:sp>
      <p:pic>
        <p:nvPicPr>
          <p:cNvPr id="55" name="Picture 5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3549" y="3668214"/>
            <a:ext cx="1748647" cy="1311485"/>
          </a:xfrm>
          <a:prstGeom prst="rect">
            <a:avLst/>
          </a:prstGeom>
        </p:spPr>
      </p:pic>
    </p:spTree>
    <p:extLst>
      <p:ext uri="{BB962C8B-B14F-4D97-AF65-F5344CB8AC3E}">
        <p14:creationId xmlns:p14="http://schemas.microsoft.com/office/powerpoint/2010/main" val="766754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9" grpId="0"/>
      <p:bldP spid="41" grpId="0" animBg="1"/>
      <p:bldP spid="48" grpId="0"/>
      <p:bldP spid="50" grpId="0"/>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4278" y="166687"/>
            <a:ext cx="11889564" cy="917575"/>
          </a:xfrm>
        </p:spPr>
        <p:txBody>
          <a:bodyPr/>
          <a:lstStyle/>
          <a:p>
            <a:r>
              <a:rPr lang="en-US" dirty="0"/>
              <a:t>Computer Vision Problems</a:t>
            </a:r>
          </a:p>
        </p:txBody>
      </p:sp>
      <p:sp>
        <p:nvSpPr>
          <p:cNvPr id="6" name="Text Placeholder 2"/>
          <p:cNvSpPr txBox="1">
            <a:spLocks/>
          </p:cNvSpPr>
          <p:nvPr/>
        </p:nvSpPr>
        <p:spPr>
          <a:xfrm>
            <a:off x="427037" y="1897062"/>
            <a:ext cx="2590800" cy="165891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Image Classification</a:t>
            </a:r>
          </a:p>
          <a:p>
            <a:r>
              <a:rPr lang="en-US" sz="1800" dirty="0">
                <a:gradFill>
                  <a:gsLst>
                    <a:gs pos="1250">
                      <a:schemeClr val="tx1"/>
                    </a:gs>
                    <a:gs pos="100000">
                      <a:schemeClr val="tx1"/>
                    </a:gs>
                  </a:gsLst>
                  <a:lin ang="5400000" scaled="0"/>
                </a:gradFill>
              </a:rPr>
              <a:t>Is there a deer in the image?</a:t>
            </a:r>
          </a:p>
          <a:p>
            <a:pPr lvl="1"/>
            <a:endParaRPr lang="en-US" sz="200" dirty="0">
              <a:gradFill>
                <a:gsLst>
                  <a:gs pos="1250">
                    <a:schemeClr val="tx1"/>
                  </a:gs>
                  <a:gs pos="100000">
                    <a:schemeClr val="tx1"/>
                  </a:gs>
                </a:gsLst>
                <a:lin ang="5400000" scaled="0"/>
              </a:gradFill>
              <a:latin typeface="+mn-lt"/>
            </a:endParaRPr>
          </a:p>
        </p:txBody>
      </p:sp>
      <p:cxnSp>
        <p:nvCxnSpPr>
          <p:cNvPr id="9" name="Straight Connector 8"/>
          <p:cNvCxnSpPr/>
          <p:nvPr/>
        </p:nvCxnSpPr>
        <p:spPr>
          <a:xfrm flipV="1">
            <a:off x="3170237" y="1987279"/>
            <a:ext cx="0" cy="39624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528939" y="3890065"/>
            <a:ext cx="2310824" cy="1299839"/>
          </a:xfrm>
          <a:prstGeom prst="rect">
            <a:avLst/>
          </a:prstGeom>
        </p:spPr>
      </p:pic>
      <p:sp>
        <p:nvSpPr>
          <p:cNvPr id="8" name="TextBox 7"/>
          <p:cNvSpPr txBox="1"/>
          <p:nvPr/>
        </p:nvSpPr>
        <p:spPr>
          <a:xfrm>
            <a:off x="449628" y="3852819"/>
            <a:ext cx="935962"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a:solidFill>
                  <a:srgbClr val="FFC000"/>
                </a:solidFill>
              </a:rPr>
              <a:t>Yes</a:t>
            </a:r>
          </a:p>
        </p:txBody>
      </p:sp>
      <p:cxnSp>
        <p:nvCxnSpPr>
          <p:cNvPr id="11" name="Straight Connector 10"/>
          <p:cNvCxnSpPr/>
          <p:nvPr/>
        </p:nvCxnSpPr>
        <p:spPr>
          <a:xfrm flipV="1">
            <a:off x="6370637" y="1987279"/>
            <a:ext cx="0" cy="39624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ounded Rectangular Callout 10"/>
          <p:cNvSpPr/>
          <p:nvPr/>
        </p:nvSpPr>
        <p:spPr bwMode="auto">
          <a:xfrm>
            <a:off x="7409569" y="1084262"/>
            <a:ext cx="1718049" cy="889000"/>
          </a:xfrm>
          <a:prstGeom prst="wedgeRoundRectCallout">
            <a:avLst>
              <a:gd name="adj1" fmla="val 314"/>
              <a:gd name="adj2" fmla="val 89968"/>
              <a:gd name="adj3" fmla="val 16667"/>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Focus of this talk</a:t>
            </a:r>
          </a:p>
        </p:txBody>
      </p:sp>
      <p:grpSp>
        <p:nvGrpSpPr>
          <p:cNvPr id="12" name="Group 11"/>
          <p:cNvGrpSpPr/>
          <p:nvPr/>
        </p:nvGrpSpPr>
        <p:grpSpPr>
          <a:xfrm>
            <a:off x="6676972" y="1909639"/>
            <a:ext cx="2643535" cy="3983370"/>
            <a:chOff x="6676972" y="1909639"/>
            <a:chExt cx="2643535" cy="3983370"/>
          </a:xfrm>
        </p:grpSpPr>
        <p:pic>
          <p:nvPicPr>
            <p:cNvPr id="20" name="Picture 19"/>
            <p:cNvPicPr>
              <a:picLocks noChangeAspect="1"/>
            </p:cNvPicPr>
            <p:nvPr/>
          </p:nvPicPr>
          <p:blipFill>
            <a:blip r:embed="rId3"/>
            <a:stretch>
              <a:fillRect/>
            </a:stretch>
          </p:blipFill>
          <p:spPr>
            <a:xfrm>
              <a:off x="6676972" y="3890064"/>
              <a:ext cx="2310824" cy="1299839"/>
            </a:xfrm>
            <a:prstGeom prst="rect">
              <a:avLst/>
            </a:prstGeom>
          </p:spPr>
        </p:pic>
        <p:sp>
          <p:nvSpPr>
            <p:cNvPr id="24" name="Rectangle 23"/>
            <p:cNvSpPr/>
            <p:nvPr/>
          </p:nvSpPr>
          <p:spPr bwMode="auto">
            <a:xfrm>
              <a:off x="8057227" y="4118811"/>
              <a:ext cx="599410" cy="902451"/>
            </a:xfrm>
            <a:prstGeom prst="rect">
              <a:avLst/>
            </a:prstGeom>
            <a:noFill/>
            <a:ln w="38100">
              <a:solidFill>
                <a:srgbClr val="FFC000"/>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21" name="Straight Connector 20"/>
            <p:cNvCxnSpPr/>
            <p:nvPr/>
          </p:nvCxnSpPr>
          <p:spPr>
            <a:xfrm flipV="1">
              <a:off x="9293275" y="1909639"/>
              <a:ext cx="27232" cy="3983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2"/>
            <p:cNvSpPr txBox="1">
              <a:spLocks/>
            </p:cNvSpPr>
            <p:nvPr/>
          </p:nvSpPr>
          <p:spPr>
            <a:xfrm>
              <a:off x="6739060" y="2049462"/>
              <a:ext cx="2401136" cy="162506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Object detection</a:t>
              </a:r>
            </a:p>
            <a:p>
              <a:r>
                <a:rPr lang="en-US" sz="1800" dirty="0">
                  <a:gradFill>
                    <a:gsLst>
                      <a:gs pos="1250">
                        <a:schemeClr val="tx1"/>
                      </a:gs>
                      <a:gs pos="100000">
                        <a:schemeClr val="tx1"/>
                      </a:gs>
                    </a:gsLst>
                    <a:lin ang="5400000" scaled="0"/>
                  </a:gradFill>
                </a:rPr>
                <a:t>Where in the image is the deer?</a:t>
              </a:r>
            </a:p>
          </p:txBody>
        </p:sp>
      </p:grpSp>
      <p:grpSp>
        <p:nvGrpSpPr>
          <p:cNvPr id="31" name="Group 30"/>
          <p:cNvGrpSpPr/>
          <p:nvPr/>
        </p:nvGrpSpPr>
        <p:grpSpPr>
          <a:xfrm>
            <a:off x="9445674" y="2049462"/>
            <a:ext cx="2797469" cy="3153289"/>
            <a:chOff x="9445674" y="2049462"/>
            <a:chExt cx="2797469" cy="3153289"/>
          </a:xfrm>
        </p:grpSpPr>
        <p:sp>
          <p:nvSpPr>
            <p:cNvPr id="19" name="Text Placeholder 2"/>
            <p:cNvSpPr txBox="1">
              <a:spLocks/>
            </p:cNvSpPr>
            <p:nvPr/>
          </p:nvSpPr>
          <p:spPr>
            <a:xfrm>
              <a:off x="9445674" y="2049462"/>
              <a:ext cx="2797469" cy="192975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Image segmentation</a:t>
              </a:r>
            </a:p>
            <a:p>
              <a:r>
                <a:rPr lang="en-US" sz="1800" dirty="0">
                  <a:gradFill>
                    <a:gsLst>
                      <a:gs pos="1250">
                        <a:schemeClr val="tx1"/>
                      </a:gs>
                      <a:gs pos="100000">
                        <a:schemeClr val="tx1"/>
                      </a:gs>
                    </a:gsLst>
                    <a:lin ang="5400000" scaled="0"/>
                  </a:gradFill>
                </a:rPr>
                <a:t>Where exactly is the deer?</a:t>
              </a:r>
            </a:p>
            <a:p>
              <a:r>
                <a:rPr lang="en-US" sz="1800" dirty="0">
                  <a:gradFill>
                    <a:gsLst>
                      <a:gs pos="1250">
                        <a:schemeClr val="tx1"/>
                      </a:gs>
                      <a:gs pos="100000">
                        <a:schemeClr val="tx1"/>
                      </a:gs>
                    </a:gsLst>
                    <a:lin ang="5400000" scaled="0"/>
                  </a:gradFill>
                </a:rPr>
                <a:t>Coming soon to CNTK</a:t>
              </a:r>
            </a:p>
          </p:txBody>
        </p:sp>
        <p:pic>
          <p:nvPicPr>
            <p:cNvPr id="28" name="Picture 27"/>
            <p:cNvPicPr>
              <a:picLocks noChangeAspect="1"/>
            </p:cNvPicPr>
            <p:nvPr/>
          </p:nvPicPr>
          <p:blipFill>
            <a:blip r:embed="rId3"/>
            <a:stretch>
              <a:fillRect/>
            </a:stretch>
          </p:blipFill>
          <p:spPr>
            <a:xfrm>
              <a:off x="9625986" y="3901324"/>
              <a:ext cx="2310824" cy="1299839"/>
            </a:xfrm>
            <a:prstGeom prst="rect">
              <a:avLst/>
            </a:prstGeom>
          </p:spPr>
        </p:pic>
        <p:sp>
          <p:nvSpPr>
            <p:cNvPr id="13" name="Freeform: Shape 12"/>
            <p:cNvSpPr/>
            <p:nvPr/>
          </p:nvSpPr>
          <p:spPr bwMode="auto">
            <a:xfrm>
              <a:off x="9616000" y="3881493"/>
              <a:ext cx="1224915" cy="1321258"/>
            </a:xfrm>
            <a:custGeom>
              <a:avLst/>
              <a:gdLst>
                <a:gd name="connsiteX0" fmla="*/ 11577 w 1224915"/>
                <a:gd name="connsiteY0" fmla="*/ 1314761 h 1321258"/>
                <a:gd name="connsiteX1" fmla="*/ 117085 w 1224915"/>
                <a:gd name="connsiteY1" fmla="*/ 1297176 h 1321258"/>
                <a:gd name="connsiteX2" fmla="*/ 143462 w 1224915"/>
                <a:gd name="connsiteY2" fmla="*/ 1288384 h 1321258"/>
                <a:gd name="connsiteX3" fmla="*/ 213800 w 1224915"/>
                <a:gd name="connsiteY3" fmla="*/ 1279592 h 1321258"/>
                <a:gd name="connsiteX4" fmla="*/ 284138 w 1224915"/>
                <a:gd name="connsiteY4" fmla="*/ 1262007 h 1321258"/>
                <a:gd name="connsiteX5" fmla="*/ 336892 w 1224915"/>
                <a:gd name="connsiteY5" fmla="*/ 1244422 h 1321258"/>
                <a:gd name="connsiteX6" fmla="*/ 433608 w 1224915"/>
                <a:gd name="connsiteY6" fmla="*/ 1226838 h 1321258"/>
                <a:gd name="connsiteX7" fmla="*/ 530323 w 1224915"/>
                <a:gd name="connsiteY7" fmla="*/ 1200461 h 1321258"/>
                <a:gd name="connsiteX8" fmla="*/ 662208 w 1224915"/>
                <a:gd name="connsiteY8" fmla="*/ 1191669 h 1321258"/>
                <a:gd name="connsiteX9" fmla="*/ 855638 w 1224915"/>
                <a:gd name="connsiteY9" fmla="*/ 1156499 h 1321258"/>
                <a:gd name="connsiteX10" fmla="*/ 1224915 w 1224915"/>
                <a:gd name="connsiteY10" fmla="*/ 1138915 h 1321258"/>
                <a:gd name="connsiteX11" fmla="*/ 1198538 w 1224915"/>
                <a:gd name="connsiteY11" fmla="*/ 1121330 h 1321258"/>
                <a:gd name="connsiteX12" fmla="*/ 1172162 w 1224915"/>
                <a:gd name="connsiteY12" fmla="*/ 1112538 h 1321258"/>
                <a:gd name="connsiteX13" fmla="*/ 1136992 w 1224915"/>
                <a:gd name="connsiteY13" fmla="*/ 1103745 h 1321258"/>
                <a:gd name="connsiteX14" fmla="*/ 1049069 w 1224915"/>
                <a:gd name="connsiteY14" fmla="*/ 1086161 h 1321258"/>
                <a:gd name="connsiteX15" fmla="*/ 1022692 w 1224915"/>
                <a:gd name="connsiteY15" fmla="*/ 1077369 h 1321258"/>
                <a:gd name="connsiteX16" fmla="*/ 846846 w 1224915"/>
                <a:gd name="connsiteY16" fmla="*/ 1059784 h 1321258"/>
                <a:gd name="connsiteX17" fmla="*/ 750131 w 1224915"/>
                <a:gd name="connsiteY17" fmla="*/ 1033407 h 1321258"/>
                <a:gd name="connsiteX18" fmla="*/ 706169 w 1224915"/>
                <a:gd name="connsiteY18" fmla="*/ 998238 h 1321258"/>
                <a:gd name="connsiteX19" fmla="*/ 679792 w 1224915"/>
                <a:gd name="connsiteY19" fmla="*/ 971861 h 1321258"/>
                <a:gd name="connsiteX20" fmla="*/ 591869 w 1224915"/>
                <a:gd name="connsiteY20" fmla="*/ 919107 h 1321258"/>
                <a:gd name="connsiteX21" fmla="*/ 574285 w 1224915"/>
                <a:gd name="connsiteY21" fmla="*/ 892730 h 1321258"/>
                <a:gd name="connsiteX22" fmla="*/ 547908 w 1224915"/>
                <a:gd name="connsiteY22" fmla="*/ 883938 h 1321258"/>
                <a:gd name="connsiteX23" fmla="*/ 530323 w 1224915"/>
                <a:gd name="connsiteY23" fmla="*/ 831184 h 1321258"/>
                <a:gd name="connsiteX24" fmla="*/ 521531 w 1224915"/>
                <a:gd name="connsiteY24" fmla="*/ 804807 h 1321258"/>
                <a:gd name="connsiteX25" fmla="*/ 512738 w 1224915"/>
                <a:gd name="connsiteY25" fmla="*/ 778430 h 1321258"/>
                <a:gd name="connsiteX26" fmla="*/ 503946 w 1224915"/>
                <a:gd name="connsiteY26" fmla="*/ 743261 h 1321258"/>
                <a:gd name="connsiteX27" fmla="*/ 486362 w 1224915"/>
                <a:gd name="connsiteY27" fmla="*/ 716884 h 1321258"/>
                <a:gd name="connsiteX28" fmla="*/ 477569 w 1224915"/>
                <a:gd name="connsiteY28" fmla="*/ 681715 h 1321258"/>
                <a:gd name="connsiteX29" fmla="*/ 468777 w 1224915"/>
                <a:gd name="connsiteY29" fmla="*/ 637753 h 1321258"/>
                <a:gd name="connsiteX30" fmla="*/ 459985 w 1224915"/>
                <a:gd name="connsiteY30" fmla="*/ 611376 h 1321258"/>
                <a:gd name="connsiteX31" fmla="*/ 451192 w 1224915"/>
                <a:gd name="connsiteY31" fmla="*/ 576207 h 1321258"/>
                <a:gd name="connsiteX32" fmla="*/ 442400 w 1224915"/>
                <a:gd name="connsiteY32" fmla="*/ 549830 h 1321258"/>
                <a:gd name="connsiteX33" fmla="*/ 433608 w 1224915"/>
                <a:gd name="connsiteY33" fmla="*/ 497076 h 1321258"/>
                <a:gd name="connsiteX34" fmla="*/ 416023 w 1224915"/>
                <a:gd name="connsiteY34" fmla="*/ 470699 h 1321258"/>
                <a:gd name="connsiteX35" fmla="*/ 398438 w 1224915"/>
                <a:gd name="connsiteY35" fmla="*/ 435530 h 1321258"/>
                <a:gd name="connsiteX36" fmla="*/ 389646 w 1224915"/>
                <a:gd name="connsiteY36" fmla="*/ 391569 h 1321258"/>
                <a:gd name="connsiteX37" fmla="*/ 372062 w 1224915"/>
                <a:gd name="connsiteY37" fmla="*/ 321230 h 1321258"/>
                <a:gd name="connsiteX38" fmla="*/ 354477 w 1224915"/>
                <a:gd name="connsiteY38" fmla="*/ 171761 h 1321258"/>
                <a:gd name="connsiteX39" fmla="*/ 345685 w 1224915"/>
                <a:gd name="connsiteY39" fmla="*/ 136592 h 1321258"/>
                <a:gd name="connsiteX40" fmla="*/ 336892 w 1224915"/>
                <a:gd name="connsiteY40" fmla="*/ 57461 h 1321258"/>
                <a:gd name="connsiteX41" fmla="*/ 73123 w 1224915"/>
                <a:gd name="connsiteY41" fmla="*/ 22292 h 1321258"/>
                <a:gd name="connsiteX42" fmla="*/ 11577 w 1224915"/>
                <a:gd name="connsiteY42" fmla="*/ 39876 h 1321258"/>
                <a:gd name="connsiteX43" fmla="*/ 20369 w 1224915"/>
                <a:gd name="connsiteY43" fmla="*/ 75045 h 1321258"/>
                <a:gd name="connsiteX44" fmla="*/ 37954 w 1224915"/>
                <a:gd name="connsiteY44" fmla="*/ 127799 h 1321258"/>
                <a:gd name="connsiteX45" fmla="*/ 46746 w 1224915"/>
                <a:gd name="connsiteY45" fmla="*/ 154176 h 1321258"/>
                <a:gd name="connsiteX46" fmla="*/ 37954 w 1224915"/>
                <a:gd name="connsiteY46" fmla="*/ 277269 h 1321258"/>
                <a:gd name="connsiteX47" fmla="*/ 55538 w 1224915"/>
                <a:gd name="connsiteY47" fmla="*/ 541038 h 1321258"/>
                <a:gd name="connsiteX48" fmla="*/ 64331 w 1224915"/>
                <a:gd name="connsiteY48" fmla="*/ 611376 h 1321258"/>
                <a:gd name="connsiteX49" fmla="*/ 73123 w 1224915"/>
                <a:gd name="connsiteY49" fmla="*/ 664130 h 1321258"/>
                <a:gd name="connsiteX50" fmla="*/ 55538 w 1224915"/>
                <a:gd name="connsiteY50" fmla="*/ 804807 h 1321258"/>
                <a:gd name="connsiteX51" fmla="*/ 37954 w 1224915"/>
                <a:gd name="connsiteY51" fmla="*/ 1103745 h 1321258"/>
                <a:gd name="connsiteX52" fmla="*/ 11577 w 1224915"/>
                <a:gd name="connsiteY52" fmla="*/ 1182876 h 1321258"/>
                <a:gd name="connsiteX53" fmla="*/ 11577 w 1224915"/>
                <a:gd name="connsiteY53" fmla="*/ 1314761 h 132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4915" h="1321258">
                  <a:moveTo>
                    <a:pt x="11577" y="1314761"/>
                  </a:moveTo>
                  <a:cubicBezTo>
                    <a:pt x="29162" y="1333811"/>
                    <a:pt x="82792" y="1305749"/>
                    <a:pt x="117085" y="1297176"/>
                  </a:cubicBezTo>
                  <a:cubicBezTo>
                    <a:pt x="126076" y="1294928"/>
                    <a:pt x="134344" y="1290042"/>
                    <a:pt x="143462" y="1288384"/>
                  </a:cubicBezTo>
                  <a:cubicBezTo>
                    <a:pt x="166709" y="1284157"/>
                    <a:pt x="190354" y="1282523"/>
                    <a:pt x="213800" y="1279592"/>
                  </a:cubicBezTo>
                  <a:cubicBezTo>
                    <a:pt x="237246" y="1273730"/>
                    <a:pt x="261211" y="1269650"/>
                    <a:pt x="284138" y="1262007"/>
                  </a:cubicBezTo>
                  <a:cubicBezTo>
                    <a:pt x="301723" y="1256145"/>
                    <a:pt x="318608" y="1247469"/>
                    <a:pt x="336892" y="1244422"/>
                  </a:cubicBezTo>
                  <a:cubicBezTo>
                    <a:pt x="354123" y="1241550"/>
                    <a:pt x="414300" y="1232104"/>
                    <a:pt x="433608" y="1226838"/>
                  </a:cubicBezTo>
                  <a:cubicBezTo>
                    <a:pt x="479406" y="1214348"/>
                    <a:pt x="485224" y="1204971"/>
                    <a:pt x="530323" y="1200461"/>
                  </a:cubicBezTo>
                  <a:cubicBezTo>
                    <a:pt x="574164" y="1196077"/>
                    <a:pt x="618246" y="1194600"/>
                    <a:pt x="662208" y="1191669"/>
                  </a:cubicBezTo>
                  <a:cubicBezTo>
                    <a:pt x="704263" y="1183258"/>
                    <a:pt x="817073" y="1159713"/>
                    <a:pt x="855638" y="1156499"/>
                  </a:cubicBezTo>
                  <a:cubicBezTo>
                    <a:pt x="1048814" y="1140402"/>
                    <a:pt x="925874" y="1148883"/>
                    <a:pt x="1224915" y="1138915"/>
                  </a:cubicBezTo>
                  <a:cubicBezTo>
                    <a:pt x="1216123" y="1133053"/>
                    <a:pt x="1207989" y="1126056"/>
                    <a:pt x="1198538" y="1121330"/>
                  </a:cubicBezTo>
                  <a:cubicBezTo>
                    <a:pt x="1190249" y="1117185"/>
                    <a:pt x="1181073" y="1115084"/>
                    <a:pt x="1172162" y="1112538"/>
                  </a:cubicBezTo>
                  <a:cubicBezTo>
                    <a:pt x="1160543" y="1109218"/>
                    <a:pt x="1148808" y="1106277"/>
                    <a:pt x="1136992" y="1103745"/>
                  </a:cubicBezTo>
                  <a:cubicBezTo>
                    <a:pt x="1107767" y="1097483"/>
                    <a:pt x="1077423" y="1095612"/>
                    <a:pt x="1049069" y="1086161"/>
                  </a:cubicBezTo>
                  <a:cubicBezTo>
                    <a:pt x="1040277" y="1083230"/>
                    <a:pt x="1031739" y="1079380"/>
                    <a:pt x="1022692" y="1077369"/>
                  </a:cubicBezTo>
                  <a:cubicBezTo>
                    <a:pt x="963740" y="1064268"/>
                    <a:pt x="908395" y="1064180"/>
                    <a:pt x="846846" y="1059784"/>
                  </a:cubicBezTo>
                  <a:cubicBezTo>
                    <a:pt x="767517" y="1039951"/>
                    <a:pt x="799436" y="1049841"/>
                    <a:pt x="750131" y="1033407"/>
                  </a:cubicBezTo>
                  <a:cubicBezTo>
                    <a:pt x="710802" y="974415"/>
                    <a:pt x="757132" y="1032213"/>
                    <a:pt x="706169" y="998238"/>
                  </a:cubicBezTo>
                  <a:cubicBezTo>
                    <a:pt x="695823" y="991341"/>
                    <a:pt x="689607" y="979495"/>
                    <a:pt x="679792" y="971861"/>
                  </a:cubicBezTo>
                  <a:cubicBezTo>
                    <a:pt x="641598" y="942155"/>
                    <a:pt x="630147" y="938247"/>
                    <a:pt x="591869" y="919107"/>
                  </a:cubicBezTo>
                  <a:cubicBezTo>
                    <a:pt x="586008" y="910315"/>
                    <a:pt x="582536" y="899331"/>
                    <a:pt x="574285" y="892730"/>
                  </a:cubicBezTo>
                  <a:cubicBezTo>
                    <a:pt x="567048" y="886940"/>
                    <a:pt x="553295" y="891480"/>
                    <a:pt x="547908" y="883938"/>
                  </a:cubicBezTo>
                  <a:cubicBezTo>
                    <a:pt x="537134" y="868855"/>
                    <a:pt x="536185" y="848769"/>
                    <a:pt x="530323" y="831184"/>
                  </a:cubicBezTo>
                  <a:lnTo>
                    <a:pt x="521531" y="804807"/>
                  </a:lnTo>
                  <a:cubicBezTo>
                    <a:pt x="518600" y="796015"/>
                    <a:pt x="514986" y="787421"/>
                    <a:pt x="512738" y="778430"/>
                  </a:cubicBezTo>
                  <a:cubicBezTo>
                    <a:pt x="509807" y="766707"/>
                    <a:pt x="508706" y="754368"/>
                    <a:pt x="503946" y="743261"/>
                  </a:cubicBezTo>
                  <a:cubicBezTo>
                    <a:pt x="499784" y="733548"/>
                    <a:pt x="492223" y="725676"/>
                    <a:pt x="486362" y="716884"/>
                  </a:cubicBezTo>
                  <a:cubicBezTo>
                    <a:pt x="483431" y="705161"/>
                    <a:pt x="480190" y="693511"/>
                    <a:pt x="477569" y="681715"/>
                  </a:cubicBezTo>
                  <a:cubicBezTo>
                    <a:pt x="474327" y="667127"/>
                    <a:pt x="472401" y="652251"/>
                    <a:pt x="468777" y="637753"/>
                  </a:cubicBezTo>
                  <a:cubicBezTo>
                    <a:pt x="466529" y="628762"/>
                    <a:pt x="462531" y="620287"/>
                    <a:pt x="459985" y="611376"/>
                  </a:cubicBezTo>
                  <a:cubicBezTo>
                    <a:pt x="456665" y="599757"/>
                    <a:pt x="454512" y="587826"/>
                    <a:pt x="451192" y="576207"/>
                  </a:cubicBezTo>
                  <a:cubicBezTo>
                    <a:pt x="448646" y="567296"/>
                    <a:pt x="444410" y="558877"/>
                    <a:pt x="442400" y="549830"/>
                  </a:cubicBezTo>
                  <a:cubicBezTo>
                    <a:pt x="438533" y="532427"/>
                    <a:pt x="439245" y="513988"/>
                    <a:pt x="433608" y="497076"/>
                  </a:cubicBezTo>
                  <a:cubicBezTo>
                    <a:pt x="430266" y="487051"/>
                    <a:pt x="421266" y="479874"/>
                    <a:pt x="416023" y="470699"/>
                  </a:cubicBezTo>
                  <a:cubicBezTo>
                    <a:pt x="409520" y="459319"/>
                    <a:pt x="404300" y="447253"/>
                    <a:pt x="398438" y="435530"/>
                  </a:cubicBezTo>
                  <a:cubicBezTo>
                    <a:pt x="395507" y="420876"/>
                    <a:pt x="393270" y="406067"/>
                    <a:pt x="389646" y="391569"/>
                  </a:cubicBezTo>
                  <a:cubicBezTo>
                    <a:pt x="376008" y="337016"/>
                    <a:pt x="382865" y="396852"/>
                    <a:pt x="372062" y="321230"/>
                  </a:cubicBezTo>
                  <a:cubicBezTo>
                    <a:pt x="365008" y="271850"/>
                    <a:pt x="362689" y="221037"/>
                    <a:pt x="354477" y="171761"/>
                  </a:cubicBezTo>
                  <a:cubicBezTo>
                    <a:pt x="352490" y="159842"/>
                    <a:pt x="348616" y="148315"/>
                    <a:pt x="345685" y="136592"/>
                  </a:cubicBezTo>
                  <a:cubicBezTo>
                    <a:pt x="342754" y="110215"/>
                    <a:pt x="341255" y="83639"/>
                    <a:pt x="336892" y="57461"/>
                  </a:cubicBezTo>
                  <a:cubicBezTo>
                    <a:pt x="319152" y="-48976"/>
                    <a:pt x="172706" y="25726"/>
                    <a:pt x="73123" y="22292"/>
                  </a:cubicBezTo>
                  <a:cubicBezTo>
                    <a:pt x="52608" y="28153"/>
                    <a:pt x="26664" y="24789"/>
                    <a:pt x="11577" y="39876"/>
                  </a:cubicBezTo>
                  <a:cubicBezTo>
                    <a:pt x="3032" y="48420"/>
                    <a:pt x="16897" y="63471"/>
                    <a:pt x="20369" y="75045"/>
                  </a:cubicBezTo>
                  <a:cubicBezTo>
                    <a:pt x="25695" y="92799"/>
                    <a:pt x="32092" y="110214"/>
                    <a:pt x="37954" y="127799"/>
                  </a:cubicBezTo>
                  <a:lnTo>
                    <a:pt x="46746" y="154176"/>
                  </a:lnTo>
                  <a:cubicBezTo>
                    <a:pt x="43815" y="195207"/>
                    <a:pt x="37954" y="236133"/>
                    <a:pt x="37954" y="277269"/>
                  </a:cubicBezTo>
                  <a:cubicBezTo>
                    <a:pt x="37954" y="496516"/>
                    <a:pt x="22776" y="442747"/>
                    <a:pt x="55538" y="541038"/>
                  </a:cubicBezTo>
                  <a:cubicBezTo>
                    <a:pt x="58469" y="564484"/>
                    <a:pt x="60989" y="587985"/>
                    <a:pt x="64331" y="611376"/>
                  </a:cubicBezTo>
                  <a:cubicBezTo>
                    <a:pt x="66852" y="629024"/>
                    <a:pt x="73123" y="646303"/>
                    <a:pt x="73123" y="664130"/>
                  </a:cubicBezTo>
                  <a:cubicBezTo>
                    <a:pt x="73123" y="742502"/>
                    <a:pt x="69537" y="748816"/>
                    <a:pt x="55538" y="804807"/>
                  </a:cubicBezTo>
                  <a:cubicBezTo>
                    <a:pt x="48938" y="976420"/>
                    <a:pt x="55244" y="982713"/>
                    <a:pt x="37954" y="1103745"/>
                  </a:cubicBezTo>
                  <a:cubicBezTo>
                    <a:pt x="29339" y="1164051"/>
                    <a:pt x="37916" y="1143368"/>
                    <a:pt x="11577" y="1182876"/>
                  </a:cubicBezTo>
                  <a:cubicBezTo>
                    <a:pt x="-1551" y="1261648"/>
                    <a:pt x="-6008" y="1295711"/>
                    <a:pt x="11577" y="1314761"/>
                  </a:cubicBezTo>
                  <a:close/>
                </a:path>
              </a:pathLst>
            </a:custGeom>
            <a:solidFill>
              <a:srgbClr val="99663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9616000" y="3901325"/>
              <a:ext cx="183637" cy="1255606"/>
            </a:xfrm>
            <a:prstGeom prst="rect">
              <a:avLst/>
            </a:prstGeom>
            <a:solidFill>
              <a:srgbClr val="99663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Freeform: Shape 15"/>
            <p:cNvSpPr/>
            <p:nvPr/>
          </p:nvSpPr>
          <p:spPr bwMode="auto">
            <a:xfrm>
              <a:off x="10132150" y="4658693"/>
              <a:ext cx="947310" cy="133969"/>
            </a:xfrm>
            <a:custGeom>
              <a:avLst/>
              <a:gdLst>
                <a:gd name="connsiteX0" fmla="*/ 66927 w 947310"/>
                <a:gd name="connsiteY0" fmla="*/ 71569 h 133115"/>
                <a:gd name="connsiteX1" fmla="*/ 471373 w 947310"/>
                <a:gd name="connsiteY1" fmla="*/ 80361 h 133115"/>
                <a:gd name="connsiteX2" fmla="*/ 550504 w 947310"/>
                <a:gd name="connsiteY2" fmla="*/ 97945 h 133115"/>
                <a:gd name="connsiteX3" fmla="*/ 612050 w 947310"/>
                <a:gd name="connsiteY3" fmla="*/ 106738 h 133115"/>
                <a:gd name="connsiteX4" fmla="*/ 638427 w 947310"/>
                <a:gd name="connsiteY4" fmla="*/ 115530 h 133115"/>
                <a:gd name="connsiteX5" fmla="*/ 779104 w 947310"/>
                <a:gd name="connsiteY5" fmla="*/ 133115 h 133115"/>
                <a:gd name="connsiteX6" fmla="*/ 937365 w 947310"/>
                <a:gd name="connsiteY6" fmla="*/ 124322 h 133115"/>
                <a:gd name="connsiteX7" fmla="*/ 937365 w 947310"/>
                <a:gd name="connsiteY7" fmla="*/ 71569 h 133115"/>
                <a:gd name="connsiteX8" fmla="*/ 867027 w 947310"/>
                <a:gd name="connsiteY8" fmla="*/ 27607 h 133115"/>
                <a:gd name="connsiteX9" fmla="*/ 840650 w 947310"/>
                <a:gd name="connsiteY9" fmla="*/ 18815 h 133115"/>
                <a:gd name="connsiteX10" fmla="*/ 225188 w 947310"/>
                <a:gd name="connsiteY10" fmla="*/ 1230 h 133115"/>
                <a:gd name="connsiteX11" fmla="*/ 5381 w 947310"/>
                <a:gd name="connsiteY11" fmla="*/ 10022 h 133115"/>
                <a:gd name="connsiteX12" fmla="*/ 31758 w 947310"/>
                <a:gd name="connsiteY12" fmla="*/ 80361 h 133115"/>
                <a:gd name="connsiteX13" fmla="*/ 66927 w 947310"/>
                <a:gd name="connsiteY13" fmla="*/ 71569 h 13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310" h="133115">
                  <a:moveTo>
                    <a:pt x="66927" y="71569"/>
                  </a:moveTo>
                  <a:cubicBezTo>
                    <a:pt x="140196" y="71569"/>
                    <a:pt x="336629" y="75077"/>
                    <a:pt x="471373" y="80361"/>
                  </a:cubicBezTo>
                  <a:cubicBezTo>
                    <a:pt x="493625" y="81234"/>
                    <a:pt x="527973" y="93848"/>
                    <a:pt x="550504" y="97945"/>
                  </a:cubicBezTo>
                  <a:cubicBezTo>
                    <a:pt x="570893" y="101652"/>
                    <a:pt x="591535" y="103807"/>
                    <a:pt x="612050" y="106738"/>
                  </a:cubicBezTo>
                  <a:cubicBezTo>
                    <a:pt x="620842" y="109669"/>
                    <a:pt x="629339" y="113712"/>
                    <a:pt x="638427" y="115530"/>
                  </a:cubicBezTo>
                  <a:cubicBezTo>
                    <a:pt x="669783" y="121801"/>
                    <a:pt x="751684" y="130068"/>
                    <a:pt x="779104" y="133115"/>
                  </a:cubicBezTo>
                  <a:cubicBezTo>
                    <a:pt x="831858" y="130184"/>
                    <a:pt x="885663" y="135207"/>
                    <a:pt x="937365" y="124322"/>
                  </a:cubicBezTo>
                  <a:cubicBezTo>
                    <a:pt x="958580" y="119856"/>
                    <a:pt x="939598" y="76036"/>
                    <a:pt x="937365" y="71569"/>
                  </a:cubicBezTo>
                  <a:cubicBezTo>
                    <a:pt x="917858" y="32555"/>
                    <a:pt x="915144" y="43646"/>
                    <a:pt x="867027" y="27607"/>
                  </a:cubicBezTo>
                  <a:cubicBezTo>
                    <a:pt x="858235" y="24676"/>
                    <a:pt x="849916" y="19016"/>
                    <a:pt x="840650" y="18815"/>
                  </a:cubicBezTo>
                  <a:cubicBezTo>
                    <a:pt x="365821" y="8492"/>
                    <a:pt x="570934" y="15636"/>
                    <a:pt x="225188" y="1230"/>
                  </a:cubicBezTo>
                  <a:cubicBezTo>
                    <a:pt x="151919" y="4161"/>
                    <a:pt x="76519" y="-7763"/>
                    <a:pt x="5381" y="10022"/>
                  </a:cubicBezTo>
                  <a:cubicBezTo>
                    <a:pt x="-14751" y="15055"/>
                    <a:pt x="27801" y="76404"/>
                    <a:pt x="31758" y="80361"/>
                  </a:cubicBezTo>
                  <a:cubicBezTo>
                    <a:pt x="39230" y="87833"/>
                    <a:pt x="-6342" y="71569"/>
                    <a:pt x="66927" y="71569"/>
                  </a:cubicBez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Freeform: Shape 29"/>
            <p:cNvSpPr/>
            <p:nvPr/>
          </p:nvSpPr>
          <p:spPr bwMode="auto">
            <a:xfrm>
              <a:off x="11315334" y="4686300"/>
              <a:ext cx="642204" cy="516059"/>
            </a:xfrm>
            <a:custGeom>
              <a:avLst/>
              <a:gdLst>
                <a:gd name="connsiteX0" fmla="*/ 61912 w 642204"/>
                <a:gd name="connsiteY0" fmla="*/ 509954 h 516059"/>
                <a:gd name="connsiteX1" fmla="*/ 88289 w 642204"/>
                <a:gd name="connsiteY1" fmla="*/ 465992 h 516059"/>
                <a:gd name="connsiteX2" fmla="*/ 114666 w 642204"/>
                <a:gd name="connsiteY2" fmla="*/ 386862 h 516059"/>
                <a:gd name="connsiteX3" fmla="*/ 132251 w 642204"/>
                <a:gd name="connsiteY3" fmla="*/ 334108 h 516059"/>
                <a:gd name="connsiteX4" fmla="*/ 141043 w 642204"/>
                <a:gd name="connsiteY4" fmla="*/ 307731 h 516059"/>
                <a:gd name="connsiteX5" fmla="*/ 141043 w 642204"/>
                <a:gd name="connsiteY5" fmla="*/ 202223 h 516059"/>
                <a:gd name="connsiteX6" fmla="*/ 114666 w 642204"/>
                <a:gd name="connsiteY6" fmla="*/ 175846 h 516059"/>
                <a:gd name="connsiteX7" fmla="*/ 88289 w 642204"/>
                <a:gd name="connsiteY7" fmla="*/ 167054 h 516059"/>
                <a:gd name="connsiteX8" fmla="*/ 35535 w 642204"/>
                <a:gd name="connsiteY8" fmla="*/ 123092 h 516059"/>
                <a:gd name="connsiteX9" fmla="*/ 9158 w 642204"/>
                <a:gd name="connsiteY9" fmla="*/ 114300 h 516059"/>
                <a:gd name="connsiteX10" fmla="*/ 17951 w 642204"/>
                <a:gd name="connsiteY10" fmla="*/ 35169 h 516059"/>
                <a:gd name="connsiteX11" fmla="*/ 26743 w 642204"/>
                <a:gd name="connsiteY11" fmla="*/ 8792 h 516059"/>
                <a:gd name="connsiteX12" fmla="*/ 53120 w 642204"/>
                <a:gd name="connsiteY12" fmla="*/ 0 h 516059"/>
                <a:gd name="connsiteX13" fmla="*/ 607035 w 642204"/>
                <a:gd name="connsiteY13" fmla="*/ 8792 h 516059"/>
                <a:gd name="connsiteX14" fmla="*/ 615828 w 642204"/>
                <a:gd name="connsiteY14" fmla="*/ 52754 h 516059"/>
                <a:gd name="connsiteX15" fmla="*/ 642204 w 642204"/>
                <a:gd name="connsiteY15" fmla="*/ 149469 h 516059"/>
                <a:gd name="connsiteX16" fmla="*/ 633412 w 642204"/>
                <a:gd name="connsiteY16" fmla="*/ 272562 h 516059"/>
                <a:gd name="connsiteX17" fmla="*/ 624620 w 642204"/>
                <a:gd name="connsiteY17" fmla="*/ 298938 h 516059"/>
                <a:gd name="connsiteX18" fmla="*/ 633412 w 642204"/>
                <a:gd name="connsiteY18" fmla="*/ 448408 h 516059"/>
                <a:gd name="connsiteX19" fmla="*/ 615828 w 642204"/>
                <a:gd name="connsiteY19" fmla="*/ 509954 h 516059"/>
                <a:gd name="connsiteX20" fmla="*/ 149835 w 642204"/>
                <a:gd name="connsiteY20" fmla="*/ 501162 h 516059"/>
                <a:gd name="connsiteX21" fmla="*/ 61912 w 642204"/>
                <a:gd name="connsiteY21" fmla="*/ 509954 h 5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204" h="516059">
                  <a:moveTo>
                    <a:pt x="61912" y="509954"/>
                  </a:moveTo>
                  <a:cubicBezTo>
                    <a:pt x="51655" y="504092"/>
                    <a:pt x="81217" y="481550"/>
                    <a:pt x="88289" y="465992"/>
                  </a:cubicBezTo>
                  <a:cubicBezTo>
                    <a:pt x="88290" y="465990"/>
                    <a:pt x="110269" y="400052"/>
                    <a:pt x="114666" y="386862"/>
                  </a:cubicBezTo>
                  <a:lnTo>
                    <a:pt x="132251" y="334108"/>
                  </a:lnTo>
                  <a:lnTo>
                    <a:pt x="141043" y="307731"/>
                  </a:lnTo>
                  <a:cubicBezTo>
                    <a:pt x="146005" y="272992"/>
                    <a:pt x="158185" y="236507"/>
                    <a:pt x="141043" y="202223"/>
                  </a:cubicBezTo>
                  <a:cubicBezTo>
                    <a:pt x="135482" y="191101"/>
                    <a:pt x="125012" y="182743"/>
                    <a:pt x="114666" y="175846"/>
                  </a:cubicBezTo>
                  <a:cubicBezTo>
                    <a:pt x="106955" y="170705"/>
                    <a:pt x="97081" y="169985"/>
                    <a:pt x="88289" y="167054"/>
                  </a:cubicBezTo>
                  <a:cubicBezTo>
                    <a:pt x="68845" y="147610"/>
                    <a:pt x="60016" y="135332"/>
                    <a:pt x="35535" y="123092"/>
                  </a:cubicBezTo>
                  <a:cubicBezTo>
                    <a:pt x="27246" y="118947"/>
                    <a:pt x="17950" y="117231"/>
                    <a:pt x="9158" y="114300"/>
                  </a:cubicBezTo>
                  <a:cubicBezTo>
                    <a:pt x="-5495" y="70338"/>
                    <a:pt x="-2565" y="96716"/>
                    <a:pt x="17951" y="35169"/>
                  </a:cubicBezTo>
                  <a:cubicBezTo>
                    <a:pt x="20882" y="26377"/>
                    <a:pt x="17951" y="11723"/>
                    <a:pt x="26743" y="8792"/>
                  </a:cubicBezTo>
                  <a:lnTo>
                    <a:pt x="53120" y="0"/>
                  </a:lnTo>
                  <a:lnTo>
                    <a:pt x="607035" y="8792"/>
                  </a:lnTo>
                  <a:cubicBezTo>
                    <a:pt x="621914" y="10187"/>
                    <a:pt x="611896" y="38336"/>
                    <a:pt x="615828" y="52754"/>
                  </a:cubicBezTo>
                  <a:cubicBezTo>
                    <a:pt x="649290" y="175447"/>
                    <a:pt x="620786" y="42376"/>
                    <a:pt x="642204" y="149469"/>
                  </a:cubicBezTo>
                  <a:cubicBezTo>
                    <a:pt x="639273" y="190500"/>
                    <a:pt x="638218" y="231708"/>
                    <a:pt x="633412" y="272562"/>
                  </a:cubicBezTo>
                  <a:cubicBezTo>
                    <a:pt x="632329" y="281766"/>
                    <a:pt x="624620" y="289670"/>
                    <a:pt x="624620" y="298938"/>
                  </a:cubicBezTo>
                  <a:cubicBezTo>
                    <a:pt x="624620" y="348847"/>
                    <a:pt x="630481" y="398585"/>
                    <a:pt x="633412" y="448408"/>
                  </a:cubicBezTo>
                  <a:cubicBezTo>
                    <a:pt x="627551" y="468923"/>
                    <a:pt x="637038" y="507640"/>
                    <a:pt x="615828" y="509954"/>
                  </a:cubicBezTo>
                  <a:cubicBezTo>
                    <a:pt x="461386" y="526802"/>
                    <a:pt x="305173" y="503708"/>
                    <a:pt x="149835" y="501162"/>
                  </a:cubicBezTo>
                  <a:cubicBezTo>
                    <a:pt x="126392" y="500778"/>
                    <a:pt x="72169" y="515816"/>
                    <a:pt x="61912" y="509954"/>
                  </a:cubicBez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Freeform: Shape 6"/>
            <p:cNvSpPr/>
            <p:nvPr/>
          </p:nvSpPr>
          <p:spPr bwMode="auto">
            <a:xfrm>
              <a:off x="11043138" y="4259262"/>
              <a:ext cx="492686" cy="673223"/>
            </a:xfrm>
            <a:custGeom>
              <a:avLst/>
              <a:gdLst>
                <a:gd name="connsiteX0" fmla="*/ 70339 w 492686"/>
                <a:gd name="connsiteY0" fmla="*/ 633046 h 668216"/>
                <a:gd name="connsiteX1" fmla="*/ 52754 w 492686"/>
                <a:gd name="connsiteY1" fmla="*/ 545123 h 668216"/>
                <a:gd name="connsiteX2" fmla="*/ 26377 w 492686"/>
                <a:gd name="connsiteY2" fmla="*/ 413239 h 668216"/>
                <a:gd name="connsiteX3" fmla="*/ 8793 w 492686"/>
                <a:gd name="connsiteY3" fmla="*/ 360485 h 668216"/>
                <a:gd name="connsiteX4" fmla="*/ 0 w 492686"/>
                <a:gd name="connsiteY4" fmla="*/ 334108 h 668216"/>
                <a:gd name="connsiteX5" fmla="*/ 70339 w 492686"/>
                <a:gd name="connsiteY5" fmla="*/ 272562 h 668216"/>
                <a:gd name="connsiteX6" fmla="*/ 79131 w 492686"/>
                <a:gd name="connsiteY6" fmla="*/ 246185 h 668216"/>
                <a:gd name="connsiteX7" fmla="*/ 105508 w 492686"/>
                <a:gd name="connsiteY7" fmla="*/ 123093 h 668216"/>
                <a:gd name="connsiteX8" fmla="*/ 114300 w 492686"/>
                <a:gd name="connsiteY8" fmla="*/ 96716 h 668216"/>
                <a:gd name="connsiteX9" fmla="*/ 158262 w 492686"/>
                <a:gd name="connsiteY9" fmla="*/ 43962 h 668216"/>
                <a:gd name="connsiteX10" fmla="*/ 193431 w 492686"/>
                <a:gd name="connsiteY10" fmla="*/ 17585 h 668216"/>
                <a:gd name="connsiteX11" fmla="*/ 316524 w 492686"/>
                <a:gd name="connsiteY11" fmla="*/ 0 h 668216"/>
                <a:gd name="connsiteX12" fmla="*/ 386862 w 492686"/>
                <a:gd name="connsiteY12" fmla="*/ 8793 h 668216"/>
                <a:gd name="connsiteX13" fmla="*/ 395654 w 492686"/>
                <a:gd name="connsiteY13" fmla="*/ 35169 h 668216"/>
                <a:gd name="connsiteX14" fmla="*/ 413239 w 492686"/>
                <a:gd name="connsiteY14" fmla="*/ 61546 h 668216"/>
                <a:gd name="connsiteX15" fmla="*/ 422031 w 492686"/>
                <a:gd name="connsiteY15" fmla="*/ 96716 h 668216"/>
                <a:gd name="connsiteX16" fmla="*/ 439616 w 492686"/>
                <a:gd name="connsiteY16" fmla="*/ 219808 h 668216"/>
                <a:gd name="connsiteX17" fmla="*/ 465993 w 492686"/>
                <a:gd name="connsiteY17" fmla="*/ 483577 h 668216"/>
                <a:gd name="connsiteX18" fmla="*/ 474785 w 492686"/>
                <a:gd name="connsiteY18" fmla="*/ 545123 h 668216"/>
                <a:gd name="connsiteX19" fmla="*/ 474785 w 492686"/>
                <a:gd name="connsiteY19" fmla="*/ 650631 h 668216"/>
                <a:gd name="connsiteX20" fmla="*/ 422031 w 492686"/>
                <a:gd name="connsiteY20" fmla="*/ 668216 h 668216"/>
                <a:gd name="connsiteX21" fmla="*/ 413239 w 492686"/>
                <a:gd name="connsiteY21" fmla="*/ 395654 h 668216"/>
                <a:gd name="connsiteX22" fmla="*/ 378070 w 492686"/>
                <a:gd name="connsiteY22" fmla="*/ 263769 h 668216"/>
                <a:gd name="connsiteX23" fmla="*/ 351693 w 492686"/>
                <a:gd name="connsiteY23" fmla="*/ 254977 h 668216"/>
                <a:gd name="connsiteX24" fmla="*/ 290147 w 492686"/>
                <a:gd name="connsiteY24" fmla="*/ 263769 h 668216"/>
                <a:gd name="connsiteX25" fmla="*/ 281354 w 492686"/>
                <a:gd name="connsiteY25" fmla="*/ 290146 h 668216"/>
                <a:gd name="connsiteX26" fmla="*/ 307731 w 492686"/>
                <a:gd name="connsiteY26" fmla="*/ 342900 h 668216"/>
                <a:gd name="connsiteX27" fmla="*/ 298939 w 492686"/>
                <a:gd name="connsiteY27" fmla="*/ 422031 h 668216"/>
                <a:gd name="connsiteX28" fmla="*/ 263770 w 492686"/>
                <a:gd name="connsiteY28" fmla="*/ 474785 h 668216"/>
                <a:gd name="connsiteX29" fmla="*/ 246185 w 492686"/>
                <a:gd name="connsiteY29" fmla="*/ 580293 h 668216"/>
                <a:gd name="connsiteX30" fmla="*/ 211016 w 492686"/>
                <a:gd name="connsiteY30" fmla="*/ 633046 h 668216"/>
                <a:gd name="connsiteX31" fmla="*/ 167054 w 492686"/>
                <a:gd name="connsiteY31" fmla="*/ 624254 h 668216"/>
                <a:gd name="connsiteX32" fmla="*/ 175847 w 492686"/>
                <a:gd name="connsiteY32" fmla="*/ 545123 h 668216"/>
                <a:gd name="connsiteX33" fmla="*/ 211016 w 492686"/>
                <a:gd name="connsiteY33" fmla="*/ 483577 h 668216"/>
                <a:gd name="connsiteX34" fmla="*/ 228600 w 492686"/>
                <a:gd name="connsiteY34" fmla="*/ 430823 h 668216"/>
                <a:gd name="connsiteX35" fmla="*/ 237393 w 492686"/>
                <a:gd name="connsiteY35" fmla="*/ 404446 h 668216"/>
                <a:gd name="connsiteX36" fmla="*/ 228600 w 492686"/>
                <a:gd name="connsiteY36" fmla="*/ 378069 h 668216"/>
                <a:gd name="connsiteX37" fmla="*/ 219808 w 492686"/>
                <a:gd name="connsiteY37" fmla="*/ 404446 h 668216"/>
                <a:gd name="connsiteX38" fmla="*/ 211016 w 492686"/>
                <a:gd name="connsiteY38" fmla="*/ 501162 h 668216"/>
                <a:gd name="connsiteX39" fmla="*/ 175847 w 492686"/>
                <a:gd name="connsiteY39" fmla="*/ 562708 h 668216"/>
                <a:gd name="connsiteX40" fmla="*/ 70339 w 492686"/>
                <a:gd name="connsiteY40" fmla="*/ 633046 h 66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2686" h="668216">
                  <a:moveTo>
                    <a:pt x="70339" y="633046"/>
                  </a:moveTo>
                  <a:cubicBezTo>
                    <a:pt x="49824" y="630115"/>
                    <a:pt x="55236" y="574908"/>
                    <a:pt x="52754" y="545123"/>
                  </a:cubicBezTo>
                  <a:cubicBezTo>
                    <a:pt x="43084" y="429085"/>
                    <a:pt x="63538" y="468980"/>
                    <a:pt x="26377" y="413239"/>
                  </a:cubicBezTo>
                  <a:lnTo>
                    <a:pt x="8793" y="360485"/>
                  </a:lnTo>
                  <a:lnTo>
                    <a:pt x="0" y="334108"/>
                  </a:lnTo>
                  <a:cubicBezTo>
                    <a:pt x="17102" y="248606"/>
                    <a:pt x="-11464" y="323689"/>
                    <a:pt x="70339" y="272562"/>
                  </a:cubicBezTo>
                  <a:cubicBezTo>
                    <a:pt x="78198" y="267650"/>
                    <a:pt x="77120" y="255232"/>
                    <a:pt x="79131" y="246185"/>
                  </a:cubicBezTo>
                  <a:cubicBezTo>
                    <a:pt x="93887" y="179782"/>
                    <a:pt x="80903" y="196912"/>
                    <a:pt x="105508" y="123093"/>
                  </a:cubicBezTo>
                  <a:cubicBezTo>
                    <a:pt x="108439" y="114301"/>
                    <a:pt x="110155" y="105005"/>
                    <a:pt x="114300" y="96716"/>
                  </a:cubicBezTo>
                  <a:cubicBezTo>
                    <a:pt x="124475" y="76366"/>
                    <a:pt x="141248" y="58545"/>
                    <a:pt x="158262" y="43962"/>
                  </a:cubicBezTo>
                  <a:cubicBezTo>
                    <a:pt x="169388" y="34425"/>
                    <a:pt x="180324" y="24138"/>
                    <a:pt x="193431" y="17585"/>
                  </a:cubicBezTo>
                  <a:cubicBezTo>
                    <a:pt x="217333" y="5634"/>
                    <a:pt x="313690" y="283"/>
                    <a:pt x="316524" y="0"/>
                  </a:cubicBezTo>
                  <a:cubicBezTo>
                    <a:pt x="339970" y="2931"/>
                    <a:pt x="365270" y="-803"/>
                    <a:pt x="386862" y="8793"/>
                  </a:cubicBezTo>
                  <a:cubicBezTo>
                    <a:pt x="395331" y="12557"/>
                    <a:pt x="391509" y="26880"/>
                    <a:pt x="395654" y="35169"/>
                  </a:cubicBezTo>
                  <a:cubicBezTo>
                    <a:pt x="400380" y="44620"/>
                    <a:pt x="407377" y="52754"/>
                    <a:pt x="413239" y="61546"/>
                  </a:cubicBezTo>
                  <a:cubicBezTo>
                    <a:pt x="416170" y="73269"/>
                    <a:pt x="419661" y="84867"/>
                    <a:pt x="422031" y="96716"/>
                  </a:cubicBezTo>
                  <a:cubicBezTo>
                    <a:pt x="428243" y="127774"/>
                    <a:pt x="437184" y="191428"/>
                    <a:pt x="439616" y="219808"/>
                  </a:cubicBezTo>
                  <a:cubicBezTo>
                    <a:pt x="461749" y="478035"/>
                    <a:pt x="431655" y="380571"/>
                    <a:pt x="465993" y="483577"/>
                  </a:cubicBezTo>
                  <a:cubicBezTo>
                    <a:pt x="468924" y="504092"/>
                    <a:pt x="470721" y="524802"/>
                    <a:pt x="474785" y="545123"/>
                  </a:cubicBezTo>
                  <a:cubicBezTo>
                    <a:pt x="482864" y="585521"/>
                    <a:pt x="510673" y="594236"/>
                    <a:pt x="474785" y="650631"/>
                  </a:cubicBezTo>
                  <a:cubicBezTo>
                    <a:pt x="464834" y="666269"/>
                    <a:pt x="422031" y="668216"/>
                    <a:pt x="422031" y="668216"/>
                  </a:cubicBezTo>
                  <a:cubicBezTo>
                    <a:pt x="381259" y="545897"/>
                    <a:pt x="403706" y="633983"/>
                    <a:pt x="413239" y="395654"/>
                  </a:cubicBezTo>
                  <a:cubicBezTo>
                    <a:pt x="406441" y="307283"/>
                    <a:pt x="435466" y="292467"/>
                    <a:pt x="378070" y="263769"/>
                  </a:cubicBezTo>
                  <a:cubicBezTo>
                    <a:pt x="369781" y="259624"/>
                    <a:pt x="360485" y="257908"/>
                    <a:pt x="351693" y="254977"/>
                  </a:cubicBezTo>
                  <a:cubicBezTo>
                    <a:pt x="331178" y="257908"/>
                    <a:pt x="308683" y="254501"/>
                    <a:pt x="290147" y="263769"/>
                  </a:cubicBezTo>
                  <a:cubicBezTo>
                    <a:pt x="281857" y="267914"/>
                    <a:pt x="281354" y="280878"/>
                    <a:pt x="281354" y="290146"/>
                  </a:cubicBezTo>
                  <a:cubicBezTo>
                    <a:pt x="281354" y="308345"/>
                    <a:pt x="298842" y="329566"/>
                    <a:pt x="307731" y="342900"/>
                  </a:cubicBezTo>
                  <a:cubicBezTo>
                    <a:pt x="318421" y="385656"/>
                    <a:pt x="323535" y="376939"/>
                    <a:pt x="298939" y="422031"/>
                  </a:cubicBezTo>
                  <a:cubicBezTo>
                    <a:pt x="288819" y="440585"/>
                    <a:pt x="263770" y="474785"/>
                    <a:pt x="263770" y="474785"/>
                  </a:cubicBezTo>
                  <a:cubicBezTo>
                    <a:pt x="262156" y="489307"/>
                    <a:pt x="260505" y="554518"/>
                    <a:pt x="246185" y="580293"/>
                  </a:cubicBezTo>
                  <a:cubicBezTo>
                    <a:pt x="235922" y="598767"/>
                    <a:pt x="211016" y="633046"/>
                    <a:pt x="211016" y="633046"/>
                  </a:cubicBezTo>
                  <a:cubicBezTo>
                    <a:pt x="196362" y="630115"/>
                    <a:pt x="172604" y="638129"/>
                    <a:pt x="167054" y="624254"/>
                  </a:cubicBezTo>
                  <a:cubicBezTo>
                    <a:pt x="157198" y="599613"/>
                    <a:pt x="169879" y="570983"/>
                    <a:pt x="175847" y="545123"/>
                  </a:cubicBezTo>
                  <a:cubicBezTo>
                    <a:pt x="179785" y="528060"/>
                    <a:pt x="200973" y="498641"/>
                    <a:pt x="211016" y="483577"/>
                  </a:cubicBezTo>
                  <a:lnTo>
                    <a:pt x="228600" y="430823"/>
                  </a:lnTo>
                  <a:lnTo>
                    <a:pt x="237393" y="404446"/>
                  </a:lnTo>
                  <a:cubicBezTo>
                    <a:pt x="234462" y="395654"/>
                    <a:pt x="237868" y="378069"/>
                    <a:pt x="228600" y="378069"/>
                  </a:cubicBezTo>
                  <a:cubicBezTo>
                    <a:pt x="219332" y="378069"/>
                    <a:pt x="221119" y="395271"/>
                    <a:pt x="219808" y="404446"/>
                  </a:cubicBezTo>
                  <a:cubicBezTo>
                    <a:pt x="215230" y="436492"/>
                    <a:pt x="217365" y="469419"/>
                    <a:pt x="211016" y="501162"/>
                  </a:cubicBezTo>
                  <a:cubicBezTo>
                    <a:pt x="207829" y="517095"/>
                    <a:pt x="185283" y="548554"/>
                    <a:pt x="175847" y="562708"/>
                  </a:cubicBezTo>
                  <a:cubicBezTo>
                    <a:pt x="159945" y="626309"/>
                    <a:pt x="90854" y="635977"/>
                    <a:pt x="70339" y="633046"/>
                  </a:cubicBezTo>
                  <a:close/>
                </a:path>
              </a:pathLst>
            </a:cu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9" name="Group 28"/>
          <p:cNvGrpSpPr/>
          <p:nvPr/>
        </p:nvGrpSpPr>
        <p:grpSpPr>
          <a:xfrm>
            <a:off x="3233635" y="1897062"/>
            <a:ext cx="3060802" cy="3596191"/>
            <a:chOff x="3233635" y="1897062"/>
            <a:chExt cx="3060802" cy="3596191"/>
          </a:xfrm>
        </p:grpSpPr>
        <p:sp>
          <p:nvSpPr>
            <p:cNvPr id="5" name="Text Placeholder 2"/>
            <p:cNvSpPr txBox="1">
              <a:spLocks/>
            </p:cNvSpPr>
            <p:nvPr/>
          </p:nvSpPr>
          <p:spPr>
            <a:xfrm>
              <a:off x="3653112" y="1897062"/>
              <a:ext cx="2641325" cy="187435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Image Similarity</a:t>
              </a:r>
            </a:p>
            <a:p>
              <a:r>
                <a:rPr lang="en-US" sz="1800" dirty="0">
                  <a:gradFill>
                    <a:gsLst>
                      <a:gs pos="1250">
                        <a:schemeClr val="tx1"/>
                      </a:gs>
                      <a:gs pos="100000">
                        <a:schemeClr val="tx1"/>
                      </a:gs>
                    </a:gsLst>
                    <a:lin ang="5400000" scaled="0"/>
                  </a:gradFill>
                </a:rPr>
                <a:t>Which images are similar to the query image?</a:t>
              </a:r>
            </a:p>
          </p:txBody>
        </p:sp>
        <p:pic>
          <p:nvPicPr>
            <p:cNvPr id="18" name="Picture 17"/>
            <p:cNvPicPr>
              <a:picLocks noChangeAspect="1"/>
            </p:cNvPicPr>
            <p:nvPr/>
          </p:nvPicPr>
          <p:blipFill>
            <a:blip r:embed="rId4"/>
            <a:stretch>
              <a:fillRect/>
            </a:stretch>
          </p:blipFill>
          <p:spPr>
            <a:xfrm>
              <a:off x="3793216" y="3885563"/>
              <a:ext cx="2196422" cy="1461992"/>
            </a:xfrm>
            <a:prstGeom prst="rect">
              <a:avLst/>
            </a:prstGeom>
          </p:spPr>
        </p:pic>
        <p:sp>
          <p:nvSpPr>
            <p:cNvPr id="10" name="Rectangle 9"/>
            <p:cNvSpPr/>
            <p:nvPr/>
          </p:nvSpPr>
          <p:spPr bwMode="auto">
            <a:xfrm>
              <a:off x="3364945" y="3822741"/>
              <a:ext cx="1295398" cy="745789"/>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3"/>
            <a:stretch>
              <a:fillRect/>
            </a:stretch>
          </p:blipFill>
          <p:spPr>
            <a:xfrm>
              <a:off x="3324381" y="3792659"/>
              <a:ext cx="1255940" cy="706466"/>
            </a:xfrm>
            <a:prstGeom prst="rect">
              <a:avLst/>
            </a:prstGeom>
          </p:spPr>
        </p:pic>
        <p:sp>
          <p:nvSpPr>
            <p:cNvPr id="25" name="TextBox 24"/>
            <p:cNvSpPr txBox="1"/>
            <p:nvPr/>
          </p:nvSpPr>
          <p:spPr>
            <a:xfrm>
              <a:off x="5024737" y="4643790"/>
              <a:ext cx="1269700" cy="849463"/>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rgbClr val="FFC000"/>
                  </a:solidFill>
                </a:rPr>
                <a:t>Similar image</a:t>
              </a:r>
            </a:p>
          </p:txBody>
        </p:sp>
        <p:sp>
          <p:nvSpPr>
            <p:cNvPr id="22" name="TextBox 21"/>
            <p:cNvSpPr txBox="1"/>
            <p:nvPr/>
          </p:nvSpPr>
          <p:spPr>
            <a:xfrm>
              <a:off x="3233635" y="3763099"/>
              <a:ext cx="851002" cy="877163"/>
            </a:xfrm>
            <a:prstGeom prst="rect">
              <a:avLst/>
            </a:prstGeom>
            <a:noFill/>
          </p:spPr>
          <p:txBody>
            <a:bodyPr wrap="none" lIns="182880" tIns="146304" rIns="182880" bIns="146304" rtlCol="0">
              <a:spAutoFit/>
            </a:bodyPr>
            <a:lstStyle/>
            <a:p>
              <a:pPr>
                <a:lnSpc>
                  <a:spcPct val="90000"/>
                </a:lnSpc>
                <a:spcAft>
                  <a:spcPts val="600"/>
                </a:spcAft>
              </a:pPr>
              <a:r>
                <a:rPr lang="en-US" sz="1400" b="1" dirty="0">
                  <a:solidFill>
                    <a:srgbClr val="FFC000"/>
                  </a:solidFill>
                </a:rPr>
                <a:t>Query</a:t>
              </a:r>
              <a:br>
                <a:rPr lang="en-US" sz="1400" b="1" dirty="0">
                  <a:solidFill>
                    <a:srgbClr val="FFC000"/>
                  </a:solidFill>
                </a:rPr>
              </a:br>
              <a:r>
                <a:rPr lang="en-US" sz="1400" b="1" dirty="0">
                  <a:solidFill>
                    <a:srgbClr val="FFC000"/>
                  </a:solidFill>
                </a:rPr>
                <a:t>image</a:t>
              </a:r>
              <a:br>
                <a:rPr lang="en-US" sz="1400" b="1" dirty="0">
                  <a:solidFill>
                    <a:srgbClr val="FFC000"/>
                  </a:solidFill>
                </a:rPr>
              </a:br>
              <a:endParaRPr lang="en-US" sz="1400" b="1" dirty="0">
                <a:solidFill>
                  <a:srgbClr val="FFC000"/>
                </a:solidFill>
              </a:endParaRPr>
            </a:p>
          </p:txBody>
        </p:sp>
      </p:grpSp>
      <p:sp>
        <p:nvSpPr>
          <p:cNvPr id="32" name="Left Brace 31"/>
          <p:cNvSpPr/>
          <p:nvPr/>
        </p:nvSpPr>
        <p:spPr>
          <a:xfrm rot="16200000">
            <a:off x="5997414" y="333556"/>
            <a:ext cx="486116" cy="11842730"/>
          </a:xfrm>
          <a:prstGeom prst="leftBrac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2152236" y="6316662"/>
            <a:ext cx="81764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lumMod val="65000"/>
                  </a:schemeClr>
                </a:solidFill>
                <a:latin typeface="+mj-lt"/>
              </a:rPr>
              <a:t>Solutions available in the Microsoft Cognitive Toolbox (CNTK)</a:t>
            </a:r>
          </a:p>
        </p:txBody>
      </p:sp>
    </p:spTree>
    <p:extLst>
      <p:ext uri="{BB962C8B-B14F-4D97-AF65-F5344CB8AC3E}">
        <p14:creationId xmlns:p14="http://schemas.microsoft.com/office/powerpoint/2010/main" val="1739803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77"/>
            <a:ext cx="7315199" cy="2179058"/>
          </a:xfrm>
        </p:spPr>
        <p:txBody>
          <a:bodyPr/>
          <a:lstStyle/>
          <a:p>
            <a:r>
              <a:rPr lang="en-US" dirty="0"/>
              <a:t>Image Classification</a:t>
            </a:r>
          </a:p>
        </p:txBody>
      </p:sp>
    </p:spTree>
    <p:extLst>
      <p:ext uri="{BB962C8B-B14F-4D97-AF65-F5344CB8AC3E}">
        <p14:creationId xmlns:p14="http://schemas.microsoft.com/office/powerpoint/2010/main" val="2477633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5-50129_AI_Immersion_Workshop_Template">
  <a:themeElements>
    <a:clrScheme name="AI Immersion Workshop">
      <a:dk1>
        <a:srgbClr val="353535"/>
      </a:dk1>
      <a:lt1>
        <a:srgbClr val="FFFFFF"/>
      </a:lt1>
      <a:dk2>
        <a:srgbClr val="0078D7"/>
      </a:dk2>
      <a:lt2>
        <a:srgbClr val="EAEAEA"/>
      </a:lt2>
      <a:accent1>
        <a:srgbClr val="0078D7"/>
      </a:accent1>
      <a:accent2>
        <a:srgbClr val="000000"/>
      </a:accent2>
      <a:accent3>
        <a:srgbClr val="505050"/>
      </a:accent3>
      <a:accent4>
        <a:srgbClr val="737373"/>
      </a:accent4>
      <a:accent5>
        <a:srgbClr val="00BCF2"/>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I_Immersion_Template_16x9.potx" id="{1411D15E-2C6A-4931-B0C2-619D387D68BB}" vid="{D0D55ECE-B2EF-4CFB-90C5-2A41005C43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2017_05_AIImmersion_object_detection</Template>
  <TotalTime>465</TotalTime>
  <Words>2933</Words>
  <Application>Microsoft Office PowerPoint</Application>
  <PresentationFormat>Custom</PresentationFormat>
  <Paragraphs>414</Paragraphs>
  <Slides>41</Slides>
  <Notes>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Cambria Math</vt:lpstr>
      <vt:lpstr>Consolas</vt:lpstr>
      <vt:lpstr>Courier New</vt:lpstr>
      <vt:lpstr>Segoe UI</vt:lpstr>
      <vt:lpstr>Segoe UI Light</vt:lpstr>
      <vt:lpstr>Segoe UI Semilight</vt:lpstr>
      <vt:lpstr>Wingdings</vt:lpstr>
      <vt:lpstr>Wingdings 2</vt:lpstr>
      <vt:lpstr>Wingdings 3</vt:lpstr>
      <vt:lpstr>5-50129_AI_Immersion_Workshop_Template</vt:lpstr>
      <vt:lpstr>PowerPoint Presentation</vt:lpstr>
      <vt:lpstr>Deep-Learning based Object Detection</vt:lpstr>
      <vt:lpstr>Agenda</vt:lpstr>
      <vt:lpstr>Session Goals </vt:lpstr>
      <vt:lpstr>Challenges  for Computer Vision</vt:lpstr>
      <vt:lpstr>Challenges for Computer Vision</vt:lpstr>
      <vt:lpstr>Challenges for Computer Vision</vt:lpstr>
      <vt:lpstr>Computer Vision Problems</vt:lpstr>
      <vt:lpstr>Image Classification</vt:lpstr>
      <vt:lpstr>Image classification</vt:lpstr>
      <vt:lpstr>DNN Featurizer</vt:lpstr>
      <vt:lpstr>Published results</vt:lpstr>
      <vt:lpstr>DNN Featurizer</vt:lpstr>
      <vt:lpstr>ImageNet dataset</vt:lpstr>
      <vt:lpstr>Image Similarity</vt:lpstr>
      <vt:lpstr>DNN Featurizer</vt:lpstr>
      <vt:lpstr>Similarity between two images</vt:lpstr>
      <vt:lpstr>Demo</vt:lpstr>
      <vt:lpstr>Demo</vt:lpstr>
      <vt:lpstr>Object Detection</vt:lpstr>
      <vt:lpstr>Overview</vt:lpstr>
      <vt:lpstr>Popular object detection approaches</vt:lpstr>
      <vt:lpstr>R-CNN pipeline</vt:lpstr>
      <vt:lpstr>This works – but it’s slow!</vt:lpstr>
      <vt:lpstr>Preliminary dataset</vt:lpstr>
      <vt:lpstr>ROI generation</vt:lpstr>
      <vt:lpstr>Training data</vt:lpstr>
      <vt:lpstr>Classifier training</vt:lpstr>
      <vt:lpstr>Results</vt:lpstr>
      <vt:lpstr>Results</vt:lpstr>
      <vt:lpstr>Results on Pascal VOC</vt:lpstr>
      <vt:lpstr>PowerPoint Presentation</vt:lpstr>
      <vt:lpstr>PowerPoint Presentation</vt:lpstr>
      <vt:lpstr>Demos</vt:lpstr>
      <vt:lpstr>Demo</vt:lpstr>
      <vt:lpstr>Demo</vt:lpstr>
      <vt:lpstr>Demo</vt:lpstr>
      <vt:lpstr>Takeaway slide</vt:lpstr>
      <vt:lpstr>Questions ? (pabuehle@Microsoft.com)</vt:lpstr>
      <vt:lpstr>Appendix</vt:lpstr>
      <vt:lpstr>This works – but it’s slow!</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Patrick Buehler</dc:creator>
  <cp:keywords>AI Immersion Workshop</cp:keywords>
  <dc:description>Template: Mitchell Derrey, Silver Fox Productions_x000d_
Formatting: _x000d_
Audience Type:</dc:description>
  <cp:lastModifiedBy>Sushma Vegunta</cp:lastModifiedBy>
  <cp:revision>239</cp:revision>
  <dcterms:created xsi:type="dcterms:W3CDTF">2017-05-02T12:59:49Z</dcterms:created>
  <dcterms:modified xsi:type="dcterms:W3CDTF">2017-05-09T00:21:09Z</dcterms:modified>
  <cp:category>AI Immersion Workshop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By">
    <vt:lpwstr>sushmav@microsoft.com</vt:lpwstr>
  </property>
  <property fmtid="{D5CDD505-2E9C-101B-9397-08002B2CF9AE}" pid="15" name="MSIP_Label_f42aa342-8706-4288-bd11-ebb85995028c_SetDate">
    <vt:lpwstr>2017-05-08T17:21:03.5273266-07:00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